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4747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44"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BF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 d="100"/>
          <a:sy n="14" d="100"/>
        </p:scale>
        <p:origin x="1284" y="148"/>
      </p:cViewPr>
      <p:guideLst>
        <p:guide orient="horz" pos="10944"/>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686639"/>
            <a:ext cx="37307520" cy="12097173"/>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8250326"/>
            <a:ext cx="32918400" cy="8389194"/>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66F50E-D2B6-4E4C-B939-DC97CC39EF52}"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241279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6F50E-D2B6-4E4C-B939-DC97CC39EF52}"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20701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849967"/>
            <a:ext cx="9464040" cy="294466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849967"/>
            <a:ext cx="27843480" cy="294466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6F50E-D2B6-4E4C-B939-DC97CC39EF52}"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2356769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6F50E-D2B6-4E4C-B939-DC97CC39EF52}"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79024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662680"/>
            <a:ext cx="37856160" cy="1445386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3253287"/>
            <a:ext cx="37856160" cy="76009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66F50E-D2B6-4E4C-B939-DC97CC39EF52}"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255387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9249833"/>
            <a:ext cx="18653760" cy="220467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9249833"/>
            <a:ext cx="18653760" cy="220467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6F50E-D2B6-4E4C-B939-DC97CC39EF52}"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137423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849974"/>
            <a:ext cx="37856160" cy="6716186"/>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517893"/>
            <a:ext cx="18568032" cy="417448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692380"/>
            <a:ext cx="18568032" cy="18668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517893"/>
            <a:ext cx="18659477" cy="417448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692380"/>
            <a:ext cx="18659477" cy="18668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66F50E-D2B6-4E4C-B939-DC97CC39EF52}"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282193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66F50E-D2B6-4E4C-B939-DC97CC39EF52}"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307608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6F50E-D2B6-4E4C-B939-DC97CC39EF52}"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265250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316480"/>
            <a:ext cx="14156054" cy="810768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002961"/>
            <a:ext cx="22219920" cy="24693033"/>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0424160"/>
            <a:ext cx="14156054" cy="19312046"/>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B666F50E-D2B6-4E4C-B939-DC97CC39EF52}"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35583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316480"/>
            <a:ext cx="14156054" cy="810768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002961"/>
            <a:ext cx="22219920" cy="24693033"/>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0424160"/>
            <a:ext cx="14156054" cy="19312046"/>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B666F50E-D2B6-4E4C-B939-DC97CC39EF52}"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7734D-20F7-4F91-B56D-C401AE63246D}" type="slidenum">
              <a:rPr lang="en-US" smtClean="0"/>
              <a:t>‹#›</a:t>
            </a:fld>
            <a:endParaRPr lang="en-US"/>
          </a:p>
        </p:txBody>
      </p:sp>
    </p:spTree>
    <p:extLst>
      <p:ext uri="{BB962C8B-B14F-4D97-AF65-F5344CB8AC3E}">
        <p14:creationId xmlns:p14="http://schemas.microsoft.com/office/powerpoint/2010/main" val="237820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849974"/>
            <a:ext cx="37856160" cy="671618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9249833"/>
            <a:ext cx="37856160" cy="220467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2205514"/>
            <a:ext cx="9875520" cy="1849967"/>
          </a:xfrm>
          <a:prstGeom prst="rect">
            <a:avLst/>
          </a:prstGeom>
        </p:spPr>
        <p:txBody>
          <a:bodyPr vert="horz" lIns="91440" tIns="45720" rIns="91440" bIns="45720" rtlCol="0" anchor="ctr"/>
          <a:lstStyle>
            <a:lvl1pPr algn="l">
              <a:defRPr sz="5760">
                <a:solidFill>
                  <a:schemeClr val="tx1">
                    <a:tint val="75000"/>
                  </a:schemeClr>
                </a:solidFill>
              </a:defRPr>
            </a:lvl1pPr>
          </a:lstStyle>
          <a:p>
            <a:fld id="{B666F50E-D2B6-4E4C-B939-DC97CC39EF52}" type="datetimeFigureOut">
              <a:rPr lang="en-US" smtClean="0"/>
              <a:t>7/21/2020</a:t>
            </a:fld>
            <a:endParaRPr lang="en-US"/>
          </a:p>
        </p:txBody>
      </p:sp>
      <p:sp>
        <p:nvSpPr>
          <p:cNvPr id="5" name="Footer Placeholder 4"/>
          <p:cNvSpPr>
            <a:spLocks noGrp="1"/>
          </p:cNvSpPr>
          <p:nvPr>
            <p:ph type="ftr" sz="quarter" idx="3"/>
          </p:nvPr>
        </p:nvSpPr>
        <p:spPr>
          <a:xfrm>
            <a:off x="14538960" y="32205514"/>
            <a:ext cx="14813280" cy="1849967"/>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2205514"/>
            <a:ext cx="9875520" cy="1849967"/>
          </a:xfrm>
          <a:prstGeom prst="rect">
            <a:avLst/>
          </a:prstGeom>
        </p:spPr>
        <p:txBody>
          <a:bodyPr vert="horz" lIns="91440" tIns="45720" rIns="91440" bIns="45720" rtlCol="0" anchor="ctr"/>
          <a:lstStyle>
            <a:lvl1pPr algn="r">
              <a:defRPr sz="5760">
                <a:solidFill>
                  <a:schemeClr val="tx1">
                    <a:tint val="75000"/>
                  </a:schemeClr>
                </a:solidFill>
              </a:defRPr>
            </a:lvl1pPr>
          </a:lstStyle>
          <a:p>
            <a:fld id="{F057734D-20F7-4F91-B56D-C401AE63246D}" type="slidenum">
              <a:rPr lang="en-US" smtClean="0"/>
              <a:t>‹#›</a:t>
            </a:fld>
            <a:endParaRPr lang="en-US"/>
          </a:p>
        </p:txBody>
      </p:sp>
    </p:spTree>
    <p:extLst>
      <p:ext uri="{BB962C8B-B14F-4D97-AF65-F5344CB8AC3E}">
        <p14:creationId xmlns:p14="http://schemas.microsoft.com/office/powerpoint/2010/main" val="3051574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22C37-F36F-40D1-AA28-BD82D945D0C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EE615625-D2D7-4584-9466-498D684FC18D}"/>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84419451-4B2D-44D9-B7EE-1519EF7CC6D6}"/>
              </a:ext>
            </a:extLst>
          </p:cNvPr>
          <p:cNvSpPr/>
          <p:nvPr/>
        </p:nvSpPr>
        <p:spPr>
          <a:xfrm>
            <a:off x="0" y="0"/>
            <a:ext cx="43891200" cy="4480560"/>
          </a:xfrm>
          <a:prstGeom prst="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74CEBA5-13FE-4C67-A274-609B748DFBBF}"/>
              </a:ext>
            </a:extLst>
          </p:cNvPr>
          <p:cNvSpPr/>
          <p:nvPr/>
        </p:nvSpPr>
        <p:spPr>
          <a:xfrm>
            <a:off x="0" y="4480560"/>
            <a:ext cx="43891200" cy="302666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large clock mounted to the side&#10;&#10;Description automatically generated">
            <a:extLst>
              <a:ext uri="{FF2B5EF4-FFF2-40B4-BE49-F238E27FC236}">
                <a16:creationId xmlns:a16="http://schemas.microsoft.com/office/drawing/2014/main" id="{A1379393-9EA6-4611-B675-F47861BCAF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7520" y="0"/>
            <a:ext cx="4526280" cy="4526280"/>
          </a:xfrm>
          <a:prstGeom prst="rect">
            <a:avLst/>
          </a:prstGeom>
        </p:spPr>
      </p:pic>
      <p:sp>
        <p:nvSpPr>
          <p:cNvPr id="8" name="TextBox 7">
            <a:extLst>
              <a:ext uri="{FF2B5EF4-FFF2-40B4-BE49-F238E27FC236}">
                <a16:creationId xmlns:a16="http://schemas.microsoft.com/office/drawing/2014/main" id="{EB42B10D-3FD2-48F1-BF16-7D04255CB456}"/>
              </a:ext>
            </a:extLst>
          </p:cNvPr>
          <p:cNvSpPr txBox="1"/>
          <p:nvPr/>
        </p:nvSpPr>
        <p:spPr>
          <a:xfrm>
            <a:off x="12327254" y="-67083"/>
            <a:ext cx="19522440" cy="4708981"/>
          </a:xfrm>
          <a:prstGeom prst="rect">
            <a:avLst/>
          </a:prstGeom>
          <a:noFill/>
        </p:spPr>
        <p:txBody>
          <a:bodyPr wrap="square" rtlCol="0">
            <a:spAutoFit/>
          </a:bodyPr>
          <a:lstStyle/>
          <a:p>
            <a:pPr algn="ctr"/>
            <a:r>
              <a:rPr lang="en-US" sz="15000" b="1" dirty="0">
                <a:ln w="9525">
                  <a:solidFill>
                    <a:schemeClr val="bg1"/>
                  </a:solidFill>
                  <a:prstDash val="solid"/>
                </a:ln>
                <a:effectLst>
                  <a:outerShdw blurRad="12700" dist="38100" dir="2700000" algn="tl" rotWithShape="0">
                    <a:schemeClr val="bg1">
                      <a:lumMod val="50000"/>
                    </a:schemeClr>
                  </a:outerShdw>
                </a:effectLst>
                <a:latin typeface="Copperplate Gothic Bold" panose="020E0705020206020404" pitchFamily="34" charset="0"/>
              </a:rPr>
              <a:t>Too </a:t>
            </a:r>
            <a:r>
              <a:rPr lang="en-US" sz="15000" b="1">
                <a:ln w="9525">
                  <a:solidFill>
                    <a:schemeClr val="bg1"/>
                  </a:solidFill>
                  <a:prstDash val="solid"/>
                </a:ln>
                <a:effectLst>
                  <a:outerShdw blurRad="12700" dist="38100" dir="2700000" algn="tl" rotWithShape="0">
                    <a:schemeClr val="bg1">
                      <a:lumMod val="50000"/>
                    </a:schemeClr>
                  </a:outerShdw>
                </a:effectLst>
                <a:latin typeface="Copperplate Gothic Bold" panose="020E0705020206020404" pitchFamily="34" charset="0"/>
              </a:rPr>
              <a:t>Young for </a:t>
            </a:r>
            <a:r>
              <a:rPr lang="en-US" sz="15000" b="1" dirty="0">
                <a:ln w="9525">
                  <a:solidFill>
                    <a:schemeClr val="bg1"/>
                  </a:solidFill>
                  <a:prstDash val="solid"/>
                </a:ln>
                <a:effectLst>
                  <a:outerShdw blurRad="12700" dist="38100" dir="2700000" algn="tl" rotWithShape="0">
                    <a:schemeClr val="bg1">
                      <a:lumMod val="50000"/>
                    </a:schemeClr>
                  </a:outerShdw>
                </a:effectLst>
                <a:latin typeface="Copperplate Gothic Bold" panose="020E0705020206020404" pitchFamily="34" charset="0"/>
              </a:rPr>
              <a:t>Suicide</a:t>
            </a:r>
          </a:p>
        </p:txBody>
      </p:sp>
      <p:sp>
        <p:nvSpPr>
          <p:cNvPr id="11" name="TextBox 10">
            <a:extLst>
              <a:ext uri="{FF2B5EF4-FFF2-40B4-BE49-F238E27FC236}">
                <a16:creationId xmlns:a16="http://schemas.microsoft.com/office/drawing/2014/main" id="{E17B6619-4705-477E-91C4-CE5606AAF7B1}"/>
              </a:ext>
            </a:extLst>
          </p:cNvPr>
          <p:cNvSpPr txBox="1"/>
          <p:nvPr/>
        </p:nvSpPr>
        <p:spPr>
          <a:xfrm>
            <a:off x="33969960" y="822961"/>
            <a:ext cx="6903720" cy="2554545"/>
          </a:xfrm>
          <a:prstGeom prst="rect">
            <a:avLst/>
          </a:prstGeom>
          <a:noFill/>
        </p:spPr>
        <p:txBody>
          <a:bodyPr wrap="square" rtlCol="0">
            <a:spAutoFit/>
          </a:bodyPr>
          <a:lstStyle/>
          <a:p>
            <a:r>
              <a:rPr lang="en-US" sz="8000" b="1" dirty="0"/>
              <a:t>Amanda Lakin</a:t>
            </a:r>
          </a:p>
          <a:p>
            <a:pPr algn="ctr"/>
            <a:r>
              <a:rPr lang="en-US" sz="8000" b="1" dirty="0"/>
              <a:t>NURS 446</a:t>
            </a:r>
          </a:p>
        </p:txBody>
      </p:sp>
      <p:sp>
        <p:nvSpPr>
          <p:cNvPr id="12" name="Rectangle: Rounded Corners 11">
            <a:extLst>
              <a:ext uri="{FF2B5EF4-FFF2-40B4-BE49-F238E27FC236}">
                <a16:creationId xmlns:a16="http://schemas.microsoft.com/office/drawing/2014/main" id="{6703DA5C-A961-484E-9F06-EA20E90DE22F}"/>
              </a:ext>
            </a:extLst>
          </p:cNvPr>
          <p:cNvSpPr/>
          <p:nvPr/>
        </p:nvSpPr>
        <p:spPr>
          <a:xfrm>
            <a:off x="477202" y="6171560"/>
            <a:ext cx="14016038" cy="7632890"/>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6000" b="1" dirty="0">
                <a:solidFill>
                  <a:schemeClr val="tx1"/>
                </a:solidFill>
              </a:rPr>
              <a:t>Adolescent suicide rates are a public health emergency. Rates continue to rise. According to the CDC, suicide is the second leading cause of adolescent death, drastically increasing threefold for ages 10-14, and increasing by 76% for 15-19-year-olds between 2007-2017. (Curtin, 2019) </a:t>
            </a:r>
          </a:p>
        </p:txBody>
      </p:sp>
      <p:sp>
        <p:nvSpPr>
          <p:cNvPr id="13" name="Rectangle: Rounded Corners 12">
            <a:extLst>
              <a:ext uri="{FF2B5EF4-FFF2-40B4-BE49-F238E27FC236}">
                <a16:creationId xmlns:a16="http://schemas.microsoft.com/office/drawing/2014/main" id="{71F705A5-08DD-4574-B65C-5785E8F63D7C}"/>
              </a:ext>
            </a:extLst>
          </p:cNvPr>
          <p:cNvSpPr/>
          <p:nvPr/>
        </p:nvSpPr>
        <p:spPr>
          <a:xfrm>
            <a:off x="1518761" y="4967636"/>
            <a:ext cx="11932920" cy="12039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Introduction</a:t>
            </a:r>
          </a:p>
        </p:txBody>
      </p:sp>
      <p:sp>
        <p:nvSpPr>
          <p:cNvPr id="16" name="Rectangle: Rounded Corners 15">
            <a:extLst>
              <a:ext uri="{FF2B5EF4-FFF2-40B4-BE49-F238E27FC236}">
                <a16:creationId xmlns:a16="http://schemas.microsoft.com/office/drawing/2014/main" id="{62B61277-6A20-4148-9F2C-9812EB85D958}"/>
              </a:ext>
            </a:extLst>
          </p:cNvPr>
          <p:cNvSpPr/>
          <p:nvPr/>
        </p:nvSpPr>
        <p:spPr>
          <a:xfrm>
            <a:off x="1501616" y="13789452"/>
            <a:ext cx="11932920" cy="11404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Research Question</a:t>
            </a:r>
          </a:p>
        </p:txBody>
      </p:sp>
      <p:sp>
        <p:nvSpPr>
          <p:cNvPr id="17" name="Rectangle: Rounded Corners 16">
            <a:extLst>
              <a:ext uri="{FF2B5EF4-FFF2-40B4-BE49-F238E27FC236}">
                <a16:creationId xmlns:a16="http://schemas.microsoft.com/office/drawing/2014/main" id="{25B0D6AD-1285-4210-91A9-2B95AACA5BA7}"/>
              </a:ext>
            </a:extLst>
          </p:cNvPr>
          <p:cNvSpPr/>
          <p:nvPr/>
        </p:nvSpPr>
        <p:spPr>
          <a:xfrm>
            <a:off x="477202" y="15008374"/>
            <a:ext cx="14016038" cy="4542123"/>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For adolescents, what is the effect of a standardized screening tool on early identification of suicide risk compared to no standardized assessment screening tool?</a:t>
            </a:r>
          </a:p>
        </p:txBody>
      </p:sp>
      <p:sp>
        <p:nvSpPr>
          <p:cNvPr id="18" name="Rectangle: Rounded Corners 17">
            <a:extLst>
              <a:ext uri="{FF2B5EF4-FFF2-40B4-BE49-F238E27FC236}">
                <a16:creationId xmlns:a16="http://schemas.microsoft.com/office/drawing/2014/main" id="{E0C17459-2942-48A6-BD5C-631B63E69D5B}"/>
              </a:ext>
            </a:extLst>
          </p:cNvPr>
          <p:cNvSpPr/>
          <p:nvPr/>
        </p:nvSpPr>
        <p:spPr>
          <a:xfrm>
            <a:off x="1501616" y="19550497"/>
            <a:ext cx="11932920" cy="12619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Purpose</a:t>
            </a:r>
          </a:p>
        </p:txBody>
      </p:sp>
      <p:sp>
        <p:nvSpPr>
          <p:cNvPr id="19" name="Rectangle: Rounded Corners 18">
            <a:extLst>
              <a:ext uri="{FF2B5EF4-FFF2-40B4-BE49-F238E27FC236}">
                <a16:creationId xmlns:a16="http://schemas.microsoft.com/office/drawing/2014/main" id="{FB807D38-15A6-47E2-93C6-A269EA4B7EF4}"/>
              </a:ext>
            </a:extLst>
          </p:cNvPr>
          <p:cNvSpPr/>
          <p:nvPr/>
        </p:nvSpPr>
        <p:spPr>
          <a:xfrm>
            <a:off x="477202" y="20850668"/>
            <a:ext cx="14016038" cy="3862761"/>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To determine if using a screening tool helps in the early identification of suicide risk in adolescents and decreases suicide attempts.</a:t>
            </a:r>
          </a:p>
        </p:txBody>
      </p:sp>
      <p:sp>
        <p:nvSpPr>
          <p:cNvPr id="20" name="Rectangle: Rounded Corners 19">
            <a:extLst>
              <a:ext uri="{FF2B5EF4-FFF2-40B4-BE49-F238E27FC236}">
                <a16:creationId xmlns:a16="http://schemas.microsoft.com/office/drawing/2014/main" id="{667341DD-7C08-4731-8BE3-C8EEF3AA9C8C}"/>
              </a:ext>
            </a:extLst>
          </p:cNvPr>
          <p:cNvSpPr/>
          <p:nvPr/>
        </p:nvSpPr>
        <p:spPr>
          <a:xfrm>
            <a:off x="15953423" y="5027717"/>
            <a:ext cx="11984355" cy="11438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Conceptual Framework</a:t>
            </a:r>
          </a:p>
        </p:txBody>
      </p:sp>
      <p:sp>
        <p:nvSpPr>
          <p:cNvPr id="21" name="Rectangle: Rounded Corners 20">
            <a:extLst>
              <a:ext uri="{FF2B5EF4-FFF2-40B4-BE49-F238E27FC236}">
                <a16:creationId xmlns:a16="http://schemas.microsoft.com/office/drawing/2014/main" id="{C1F85A00-9CAF-4D46-BE1E-C521AAE93147}"/>
              </a:ext>
            </a:extLst>
          </p:cNvPr>
          <p:cNvSpPr/>
          <p:nvPr/>
        </p:nvSpPr>
        <p:spPr>
          <a:xfrm>
            <a:off x="15123317" y="6171560"/>
            <a:ext cx="13730289" cy="8341364"/>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Phil Barker’s Tidal Model is the “philosophical approach to the discovery of mental health” (Tidal Model, 2015). The Tidal Model can be used to assist the patient on the road to recovery by helping the patient to realize the power of change lies within them. This framework gives the patient a voice.</a:t>
            </a:r>
          </a:p>
        </p:txBody>
      </p:sp>
      <p:pic>
        <p:nvPicPr>
          <p:cNvPr id="22" name="Picture 21">
            <a:extLst>
              <a:ext uri="{FF2B5EF4-FFF2-40B4-BE49-F238E27FC236}">
                <a16:creationId xmlns:a16="http://schemas.microsoft.com/office/drawing/2014/main" id="{C3C86B5D-BE6E-4CFE-8CE0-103F6D611A94}"/>
              </a:ext>
            </a:extLst>
          </p:cNvPr>
          <p:cNvPicPr>
            <a:picLocks noChangeAspect="1"/>
          </p:cNvPicPr>
          <p:nvPr/>
        </p:nvPicPr>
        <p:blipFill>
          <a:blip r:embed="rId3"/>
          <a:stretch>
            <a:fillRect/>
          </a:stretch>
        </p:blipFill>
        <p:spPr>
          <a:xfrm>
            <a:off x="3981926" y="25293035"/>
            <a:ext cx="6972300" cy="5229225"/>
          </a:xfrm>
          <a:prstGeom prst="rect">
            <a:avLst/>
          </a:prstGeom>
        </p:spPr>
      </p:pic>
      <p:sp>
        <p:nvSpPr>
          <p:cNvPr id="23" name="Rectangle: Rounded Corners 22">
            <a:extLst>
              <a:ext uri="{FF2B5EF4-FFF2-40B4-BE49-F238E27FC236}">
                <a16:creationId xmlns:a16="http://schemas.microsoft.com/office/drawing/2014/main" id="{82351973-D01A-4DFE-89C7-A150ADCDDBF6}"/>
              </a:ext>
            </a:extLst>
          </p:cNvPr>
          <p:cNvSpPr/>
          <p:nvPr/>
        </p:nvSpPr>
        <p:spPr>
          <a:xfrm>
            <a:off x="15953423" y="14513842"/>
            <a:ext cx="11932920" cy="12846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Methods</a:t>
            </a:r>
          </a:p>
        </p:txBody>
      </p:sp>
      <p:sp>
        <p:nvSpPr>
          <p:cNvPr id="24" name="Rectangle: Rounded Corners 23">
            <a:extLst>
              <a:ext uri="{FF2B5EF4-FFF2-40B4-BE49-F238E27FC236}">
                <a16:creationId xmlns:a16="http://schemas.microsoft.com/office/drawing/2014/main" id="{674A2DDA-CE32-48C1-BD35-51A32AF345DB}"/>
              </a:ext>
            </a:extLst>
          </p:cNvPr>
          <p:cNvSpPr/>
          <p:nvPr/>
        </p:nvSpPr>
        <p:spPr>
          <a:xfrm>
            <a:off x="15147606" y="15808373"/>
            <a:ext cx="13706000" cy="6119277"/>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Wingdings" panose="05000000000000000000" pitchFamily="2" charset="2"/>
              <a:buChar char="Ø"/>
            </a:pPr>
            <a:endParaRPr lang="en-US" sz="6000" b="1" dirty="0">
              <a:solidFill>
                <a:schemeClr val="tx1"/>
              </a:solidFill>
            </a:endParaRPr>
          </a:p>
          <a:p>
            <a:pPr marL="857250" indent="-857250">
              <a:buFont typeface="Wingdings" panose="05000000000000000000" pitchFamily="2" charset="2"/>
              <a:buChar char="Ø"/>
            </a:pPr>
            <a:endParaRPr lang="en-US" sz="6000" b="1" dirty="0">
              <a:solidFill>
                <a:schemeClr val="tx1"/>
              </a:solidFill>
            </a:endParaRPr>
          </a:p>
          <a:p>
            <a:pPr marL="857250" indent="-857250">
              <a:buFont typeface="Wingdings" panose="05000000000000000000" pitchFamily="2" charset="2"/>
              <a:buChar char="Ø"/>
            </a:pPr>
            <a:r>
              <a:rPr lang="en-US" sz="6000" b="1" dirty="0">
                <a:solidFill>
                  <a:schemeClr val="tx1"/>
                </a:solidFill>
              </a:rPr>
              <a:t>Must discuss adolescent mental health</a:t>
            </a:r>
          </a:p>
          <a:p>
            <a:pPr marL="857250" indent="-857250">
              <a:buFont typeface="Wingdings" panose="05000000000000000000" pitchFamily="2" charset="2"/>
              <a:buChar char="Ø"/>
            </a:pPr>
            <a:r>
              <a:rPr lang="en-US" sz="6000" b="1" dirty="0">
                <a:solidFill>
                  <a:schemeClr val="tx1"/>
                </a:solidFill>
              </a:rPr>
              <a:t>Must use standardized screening tools</a:t>
            </a:r>
          </a:p>
          <a:p>
            <a:pPr marL="857250" indent="-857250">
              <a:buFont typeface="Wingdings" panose="05000000000000000000" pitchFamily="2" charset="2"/>
              <a:buChar char="Ø"/>
            </a:pPr>
            <a:r>
              <a:rPr lang="en-US" sz="6000" b="1" dirty="0">
                <a:solidFill>
                  <a:schemeClr val="tx1"/>
                </a:solidFill>
              </a:rPr>
              <a:t>Must measure effectiveness of screening</a:t>
            </a:r>
          </a:p>
          <a:p>
            <a:pPr marL="857250" indent="-857250">
              <a:buFont typeface="Wingdings" panose="05000000000000000000" pitchFamily="2" charset="2"/>
              <a:buChar char="Ø"/>
            </a:pPr>
            <a:endParaRPr lang="en-US" sz="6000" b="1" dirty="0">
              <a:solidFill>
                <a:schemeClr val="tx1"/>
              </a:solidFill>
            </a:endParaRPr>
          </a:p>
          <a:p>
            <a:pPr marL="857250" indent="-857250" algn="ctr">
              <a:buFont typeface="Wingdings" panose="05000000000000000000" pitchFamily="2" charset="2"/>
              <a:buChar char="Ø"/>
            </a:pPr>
            <a:endParaRPr lang="en-US" sz="6000" b="1" dirty="0">
              <a:solidFill>
                <a:schemeClr val="tx1"/>
              </a:solidFill>
            </a:endParaRPr>
          </a:p>
        </p:txBody>
      </p:sp>
      <p:sp>
        <p:nvSpPr>
          <p:cNvPr id="25" name="Rectangle: Rounded Corners 24">
            <a:extLst>
              <a:ext uri="{FF2B5EF4-FFF2-40B4-BE49-F238E27FC236}">
                <a16:creationId xmlns:a16="http://schemas.microsoft.com/office/drawing/2014/main" id="{FDCFCE52-F29C-47CD-B1EC-5DFD905551DD}"/>
              </a:ext>
            </a:extLst>
          </p:cNvPr>
          <p:cNvSpPr/>
          <p:nvPr/>
        </p:nvSpPr>
        <p:spPr>
          <a:xfrm>
            <a:off x="16273463" y="21937525"/>
            <a:ext cx="11612880" cy="11438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Results</a:t>
            </a:r>
          </a:p>
        </p:txBody>
      </p:sp>
      <p:sp>
        <p:nvSpPr>
          <p:cNvPr id="27" name="Rectangle 26">
            <a:extLst>
              <a:ext uri="{FF2B5EF4-FFF2-40B4-BE49-F238E27FC236}">
                <a16:creationId xmlns:a16="http://schemas.microsoft.com/office/drawing/2014/main" id="{0DD02363-3688-4B67-AB7D-BE9151AAEC5F}"/>
              </a:ext>
            </a:extLst>
          </p:cNvPr>
          <p:cNvSpPr/>
          <p:nvPr/>
        </p:nvSpPr>
        <p:spPr>
          <a:xfrm>
            <a:off x="0" y="31120080"/>
            <a:ext cx="43891200" cy="362712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References</a:t>
            </a:r>
          </a:p>
          <a:p>
            <a:r>
              <a:rPr lang="en-US" sz="2800" dirty="0">
                <a:solidFill>
                  <a:schemeClr val="tx1"/>
                </a:solidFill>
              </a:rPr>
              <a:t>Barker, P. (2015). Tidal Model. http://www.tidal-model.com/</a:t>
            </a:r>
          </a:p>
          <a:p>
            <a:r>
              <a:rPr lang="en-US" sz="2800" dirty="0">
                <a:solidFill>
                  <a:schemeClr val="tx1"/>
                </a:solidFill>
              </a:rPr>
              <a:t>Curtin, S., &amp; Heron, M. (2019, October). Death Rates Due to Suicide and Homicide Among Persons Aged 10–24: United States, 2000–2017. Centers for Disease Control and Prevention. https://www.cdc.gov/nchs/products/databriefs/db352.htm</a:t>
            </a:r>
          </a:p>
          <a:p>
            <a:r>
              <a:rPr lang="en-US" sz="2800" dirty="0" err="1">
                <a:solidFill>
                  <a:schemeClr val="tx1"/>
                </a:solidFill>
              </a:rPr>
              <a:t>Ferrin</a:t>
            </a:r>
            <a:r>
              <a:rPr lang="en-US" sz="2800" dirty="0">
                <a:solidFill>
                  <a:schemeClr val="tx1"/>
                </a:solidFill>
              </a:rPr>
              <a:t>, S. N., Shan, M., </a:t>
            </a:r>
            <a:r>
              <a:rPr lang="en-US" sz="2800" dirty="0" err="1">
                <a:solidFill>
                  <a:schemeClr val="tx1"/>
                </a:solidFill>
              </a:rPr>
              <a:t>Garbuz</a:t>
            </a:r>
            <a:r>
              <a:rPr lang="en-US" sz="2800" dirty="0">
                <a:solidFill>
                  <a:schemeClr val="tx1"/>
                </a:solidFill>
              </a:rPr>
              <a:t>, T., &amp; </a:t>
            </a:r>
            <a:r>
              <a:rPr lang="en-US" sz="2800" dirty="0" err="1">
                <a:solidFill>
                  <a:schemeClr val="tx1"/>
                </a:solidFill>
              </a:rPr>
              <a:t>Aalsma</a:t>
            </a:r>
            <a:r>
              <a:rPr lang="en-US" sz="2800" dirty="0">
                <a:solidFill>
                  <a:schemeClr val="tx1"/>
                </a:solidFill>
              </a:rPr>
              <a:t>, M. C. (2019). 136. Suicide Screening And Intervention Among Adolescents In The Primary Care Setting...SAHM Annual Meeting, Psychological Well-Being: International Transcultural Perspectives, March 6-9, 2019, Washington, DC, USA. Journal of Adolescent 	Health, 64, S70–S71. https://doi-org.ezproxy.fhsu.edu/10.1016/j.jadohealth.2018.10.152</a:t>
            </a:r>
          </a:p>
          <a:p>
            <a:r>
              <a:rPr lang="en-US" sz="2800" dirty="0">
                <a:solidFill>
                  <a:schemeClr val="tx1"/>
                </a:solidFill>
              </a:rPr>
              <a:t>Hooper Weatherly, A. (2019). Effectiveness of Two Psychiatric Screening Tools for Adolescent Suicide Risk. Pediatric Nursing, 45(4), 180–183.</a:t>
            </a:r>
          </a:p>
          <a:p>
            <a:r>
              <a:rPr lang="en-US" sz="2800" dirty="0">
                <a:solidFill>
                  <a:schemeClr val="tx1"/>
                </a:solidFill>
              </a:rPr>
              <a:t>Patel, A., Watts, C., </a:t>
            </a:r>
            <a:r>
              <a:rPr lang="en-US" sz="2800" dirty="0" err="1">
                <a:solidFill>
                  <a:schemeClr val="tx1"/>
                </a:solidFill>
              </a:rPr>
              <a:t>Shiddell</a:t>
            </a:r>
            <a:r>
              <a:rPr lang="en-US" sz="2800" dirty="0">
                <a:solidFill>
                  <a:schemeClr val="tx1"/>
                </a:solidFill>
              </a:rPr>
              <a:t>, S., Couch, K., Smith, A. M., Moran, M. J., &amp; </a:t>
            </a:r>
            <a:r>
              <a:rPr lang="en-US" sz="2800" dirty="0" err="1">
                <a:solidFill>
                  <a:schemeClr val="tx1"/>
                </a:solidFill>
              </a:rPr>
              <a:t>Conners</a:t>
            </a:r>
            <a:r>
              <a:rPr lang="en-US" sz="2800" dirty="0">
                <a:solidFill>
                  <a:schemeClr val="tx1"/>
                </a:solidFill>
              </a:rPr>
              <a:t>, G. P. (2018). Universal Adolescent Suicide Screening in a Pediatric Urgent Care Center. Archives of Suicide Research, 22(1), 118–127. https://doi-org.ezproxy.fhsu.edu/10.1080/13811118.2017.1304303</a:t>
            </a:r>
          </a:p>
        </p:txBody>
      </p:sp>
      <p:sp>
        <p:nvSpPr>
          <p:cNvPr id="26" name="Rectangle: Rounded Corners 25">
            <a:extLst>
              <a:ext uri="{FF2B5EF4-FFF2-40B4-BE49-F238E27FC236}">
                <a16:creationId xmlns:a16="http://schemas.microsoft.com/office/drawing/2014/main" id="{6C38E155-0B5C-420A-86F7-FD5DC1397E0E}"/>
              </a:ext>
            </a:extLst>
          </p:cNvPr>
          <p:cNvSpPr/>
          <p:nvPr/>
        </p:nvSpPr>
        <p:spPr>
          <a:xfrm>
            <a:off x="15147606" y="23081370"/>
            <a:ext cx="13706000" cy="7185270"/>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The use of standardized screening tools in clinical settings can improve early detection of suicide risk in adolescent patients. This early detection can lead to mental health interventions and a decrease in suicide attempts.</a:t>
            </a:r>
          </a:p>
          <a:p>
            <a:pPr algn="ctr"/>
            <a:endParaRPr lang="en-US" sz="6000" b="1" dirty="0">
              <a:solidFill>
                <a:schemeClr val="tx1"/>
              </a:solidFill>
            </a:endParaRPr>
          </a:p>
        </p:txBody>
      </p:sp>
      <p:sp>
        <p:nvSpPr>
          <p:cNvPr id="28" name="Rectangle: Rounded Corners 27">
            <a:extLst>
              <a:ext uri="{FF2B5EF4-FFF2-40B4-BE49-F238E27FC236}">
                <a16:creationId xmlns:a16="http://schemas.microsoft.com/office/drawing/2014/main" id="{35CC6371-0CCC-4A77-8C77-041A9E9B0EBC}"/>
              </a:ext>
            </a:extLst>
          </p:cNvPr>
          <p:cNvSpPr/>
          <p:nvPr/>
        </p:nvSpPr>
        <p:spPr>
          <a:xfrm>
            <a:off x="30439520" y="4999271"/>
            <a:ext cx="11984355" cy="11406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Results Continued</a:t>
            </a:r>
          </a:p>
        </p:txBody>
      </p:sp>
      <p:sp>
        <p:nvSpPr>
          <p:cNvPr id="29" name="Rectangle: Rounded Corners 28">
            <a:extLst>
              <a:ext uri="{FF2B5EF4-FFF2-40B4-BE49-F238E27FC236}">
                <a16:creationId xmlns:a16="http://schemas.microsoft.com/office/drawing/2014/main" id="{795F6F3A-71B4-4CA5-A1EA-E5A5926C8E46}"/>
              </a:ext>
            </a:extLst>
          </p:cNvPr>
          <p:cNvSpPr/>
          <p:nvPr/>
        </p:nvSpPr>
        <p:spPr>
          <a:xfrm>
            <a:off x="29483683" y="6171560"/>
            <a:ext cx="13930315" cy="15411782"/>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lgn="just">
              <a:buFont typeface="Arial" panose="020B0604020202020204" pitchFamily="34" charset="0"/>
              <a:buChar char="•"/>
            </a:pPr>
            <a:r>
              <a:rPr lang="en-US" sz="6000" b="1" dirty="0">
                <a:solidFill>
                  <a:schemeClr val="tx1"/>
                </a:solidFill>
              </a:rPr>
              <a:t>One study showed over a 60% rate of identification of suicide risk and provided immediate interventions when the Columbia-Suicide Severity Rating Scale (C-SSRS) and the Patient Health Questionnaire-9 (PHQ-9) were used. (Hooper, 2019)</a:t>
            </a:r>
          </a:p>
          <a:p>
            <a:pPr marL="857250" indent="-857250" algn="just">
              <a:buFont typeface="Arial" panose="020B0604020202020204" pitchFamily="34" charset="0"/>
              <a:buChar char="•"/>
            </a:pPr>
            <a:r>
              <a:rPr lang="en-US" sz="6000" b="1" dirty="0">
                <a:solidFill>
                  <a:schemeClr val="tx1"/>
                </a:solidFill>
              </a:rPr>
              <a:t>A second study found that screening was able to identify adolescents at high risk even when mental health was not the reason for the visit. (Patel, 2018)</a:t>
            </a:r>
          </a:p>
          <a:p>
            <a:pPr marL="857250" indent="-857250" algn="just">
              <a:buFont typeface="Arial" panose="020B0604020202020204" pitchFamily="34" charset="0"/>
              <a:buChar char="•"/>
            </a:pPr>
            <a:r>
              <a:rPr lang="en-US" sz="6000" b="1" dirty="0">
                <a:solidFill>
                  <a:schemeClr val="tx1"/>
                </a:solidFill>
              </a:rPr>
              <a:t>A third study found that over 28% of adolescents who had a positive suicide screen were also positive for depression. (</a:t>
            </a:r>
            <a:r>
              <a:rPr lang="en-US" sz="6000" b="1" dirty="0" err="1">
                <a:solidFill>
                  <a:schemeClr val="tx1"/>
                </a:solidFill>
              </a:rPr>
              <a:t>Ferrin</a:t>
            </a:r>
            <a:r>
              <a:rPr lang="en-US" sz="6000" b="1" dirty="0">
                <a:solidFill>
                  <a:schemeClr val="tx1"/>
                </a:solidFill>
              </a:rPr>
              <a:t>, 2019)</a:t>
            </a:r>
          </a:p>
        </p:txBody>
      </p:sp>
      <p:sp>
        <p:nvSpPr>
          <p:cNvPr id="30" name="Rectangle: Rounded Corners 29">
            <a:extLst>
              <a:ext uri="{FF2B5EF4-FFF2-40B4-BE49-F238E27FC236}">
                <a16:creationId xmlns:a16="http://schemas.microsoft.com/office/drawing/2014/main" id="{4AC1CCF2-23E8-488F-9D9E-1DE94852035F}"/>
              </a:ext>
            </a:extLst>
          </p:cNvPr>
          <p:cNvSpPr/>
          <p:nvPr/>
        </p:nvSpPr>
        <p:spPr>
          <a:xfrm>
            <a:off x="31448574" y="21583342"/>
            <a:ext cx="10183415" cy="11030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rPr>
              <a:t>Nursing Implications</a:t>
            </a:r>
          </a:p>
        </p:txBody>
      </p:sp>
      <p:sp>
        <p:nvSpPr>
          <p:cNvPr id="31" name="Rectangle: Rounded Corners 30">
            <a:extLst>
              <a:ext uri="{FF2B5EF4-FFF2-40B4-BE49-F238E27FC236}">
                <a16:creationId xmlns:a16="http://schemas.microsoft.com/office/drawing/2014/main" id="{80247E34-D5E9-4FB3-836B-BAB7C49AB9BD}"/>
              </a:ext>
            </a:extLst>
          </p:cNvPr>
          <p:cNvSpPr/>
          <p:nvPr/>
        </p:nvSpPr>
        <p:spPr>
          <a:xfrm>
            <a:off x="29666566" y="22686396"/>
            <a:ext cx="13747432" cy="8433684"/>
          </a:xfrm>
          <a:prstGeom prst="roundRect">
            <a:avLst/>
          </a:prstGeom>
          <a:solidFill>
            <a:srgbClr val="E4B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lgn="ctr">
              <a:buFont typeface="Wingdings" panose="05000000000000000000" pitchFamily="2" charset="2"/>
              <a:buChar char="Ø"/>
            </a:pPr>
            <a:r>
              <a:rPr lang="en-US" sz="6000" b="1" dirty="0">
                <a:solidFill>
                  <a:schemeClr val="tx1"/>
                </a:solidFill>
              </a:rPr>
              <a:t>Nurses are uniquely positioned to screen adolescents during initial assessment.</a:t>
            </a:r>
          </a:p>
          <a:p>
            <a:pPr marL="857250" indent="-857250" algn="ctr">
              <a:buFont typeface="Wingdings" panose="05000000000000000000" pitchFamily="2" charset="2"/>
              <a:buChar char="Ø"/>
            </a:pPr>
            <a:r>
              <a:rPr lang="en-US" sz="6000" b="1" dirty="0">
                <a:solidFill>
                  <a:schemeClr val="tx1"/>
                </a:solidFill>
              </a:rPr>
              <a:t>Nurses are able make immediate interventions and referrals as needed.</a:t>
            </a:r>
          </a:p>
          <a:p>
            <a:pPr marL="857250" indent="-857250" algn="ctr">
              <a:buFont typeface="Wingdings" panose="05000000000000000000" pitchFamily="2" charset="2"/>
              <a:buChar char="Ø"/>
            </a:pPr>
            <a:r>
              <a:rPr lang="en-US" sz="6000" b="1" dirty="0">
                <a:solidFill>
                  <a:schemeClr val="tx1"/>
                </a:solidFill>
              </a:rPr>
              <a:t>Nurses are well positioned to follow-up with the patients and develop a trusting relationship.</a:t>
            </a:r>
          </a:p>
        </p:txBody>
      </p:sp>
    </p:spTree>
    <p:extLst>
      <p:ext uri="{BB962C8B-B14F-4D97-AF65-F5344CB8AC3E}">
        <p14:creationId xmlns:p14="http://schemas.microsoft.com/office/powerpoint/2010/main" val="22239887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624</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Copperplate Gothic Bold</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Lakin</dc:creator>
  <cp:lastModifiedBy>Amanda Lakin</cp:lastModifiedBy>
  <cp:revision>17</cp:revision>
  <dcterms:created xsi:type="dcterms:W3CDTF">2020-07-22T02:12:43Z</dcterms:created>
  <dcterms:modified xsi:type="dcterms:W3CDTF">2020-07-22T04:58:34Z</dcterms:modified>
</cp:coreProperties>
</file>