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BD11"/>
    <a:srgbClr val="8A8A8A"/>
    <a:srgbClr val="F4C41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59" d="100"/>
          <a:sy n="59" d="100"/>
        </p:scale>
        <p:origin x="84" y="11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22555760003288505"/>
          <c:y val="0.1113527163048434"/>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Readmission Rate</c:v>
                </c:pt>
              </c:strCache>
            </c:strRef>
          </c:tx>
          <c:spPr>
            <a:solidFill>
              <a:srgbClr val="FEBD11"/>
            </a:solidFill>
            <a:ln>
              <a:noFill/>
            </a:ln>
            <a:effectLst/>
          </c:spPr>
          <c:invertIfNegative val="0"/>
          <c:cat>
            <c:strRef>
              <c:f>Sheet1!$A$2:$A$4</c:f>
              <c:strCache>
                <c:ptCount val="2"/>
                <c:pt idx="0">
                  <c:v>Control Group</c:v>
                </c:pt>
                <c:pt idx="1">
                  <c:v>Experimental Group</c:v>
                </c:pt>
              </c:strCache>
            </c:strRef>
          </c:cat>
          <c:val>
            <c:numRef>
              <c:f>Sheet1!$B$2:$B$4</c:f>
              <c:numCache>
                <c:formatCode>0%</c:formatCode>
                <c:ptCount val="3"/>
                <c:pt idx="0">
                  <c:v>0.23</c:v>
                </c:pt>
                <c:pt idx="1">
                  <c:v>0.13</c:v>
                </c:pt>
              </c:numCache>
            </c:numRef>
          </c:val>
          <c:extLst>
            <c:ext xmlns:c16="http://schemas.microsoft.com/office/drawing/2014/chart" uri="{C3380CC4-5D6E-409C-BE32-E72D297353CC}">
              <c16:uniqueId val="{00000000-D5CA-4C40-A4D2-49E9C2DEA305}"/>
            </c:ext>
          </c:extLst>
        </c:ser>
        <c:dLbls>
          <c:showLegendKey val="0"/>
          <c:showVal val="0"/>
          <c:showCatName val="0"/>
          <c:showSerName val="0"/>
          <c:showPercent val="0"/>
          <c:showBubbleSize val="0"/>
        </c:dLbls>
        <c:gapWidth val="219"/>
        <c:axId val="432349480"/>
        <c:axId val="432344232"/>
      </c:barChart>
      <c:catAx>
        <c:axId val="4323494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32344232"/>
        <c:crosses val="autoZero"/>
        <c:auto val="1"/>
        <c:lblAlgn val="ctr"/>
        <c:lblOffset val="100"/>
        <c:noMultiLvlLbl val="0"/>
      </c:catAx>
      <c:valAx>
        <c:axId val="43234423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323494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1F3B7F8-C623-4CAB-AF6C-CD0514217B9B}" type="datetimeFigureOut">
              <a:rPr lang="en-US" smtClean="0"/>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53E6A3-668A-4931-B1BE-5B6DD9897362}" type="slidenum">
              <a:rPr lang="en-US" smtClean="0"/>
              <a:t>‹#›</a:t>
            </a:fld>
            <a:endParaRPr lang="en-US"/>
          </a:p>
        </p:txBody>
      </p:sp>
    </p:spTree>
    <p:extLst>
      <p:ext uri="{BB962C8B-B14F-4D97-AF65-F5344CB8AC3E}">
        <p14:creationId xmlns:p14="http://schemas.microsoft.com/office/powerpoint/2010/main" val="454271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F3B7F8-C623-4CAB-AF6C-CD0514217B9B}" type="datetimeFigureOut">
              <a:rPr lang="en-US" smtClean="0"/>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53E6A3-668A-4931-B1BE-5B6DD9897362}" type="slidenum">
              <a:rPr lang="en-US" smtClean="0"/>
              <a:t>‹#›</a:t>
            </a:fld>
            <a:endParaRPr lang="en-US"/>
          </a:p>
        </p:txBody>
      </p:sp>
    </p:spTree>
    <p:extLst>
      <p:ext uri="{BB962C8B-B14F-4D97-AF65-F5344CB8AC3E}">
        <p14:creationId xmlns:p14="http://schemas.microsoft.com/office/powerpoint/2010/main" val="2983266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F3B7F8-C623-4CAB-AF6C-CD0514217B9B}" type="datetimeFigureOut">
              <a:rPr lang="en-US" smtClean="0"/>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53E6A3-668A-4931-B1BE-5B6DD9897362}" type="slidenum">
              <a:rPr lang="en-US" smtClean="0"/>
              <a:t>‹#›</a:t>
            </a:fld>
            <a:endParaRPr lang="en-US"/>
          </a:p>
        </p:txBody>
      </p:sp>
    </p:spTree>
    <p:extLst>
      <p:ext uri="{BB962C8B-B14F-4D97-AF65-F5344CB8AC3E}">
        <p14:creationId xmlns:p14="http://schemas.microsoft.com/office/powerpoint/2010/main" val="347006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F3B7F8-C623-4CAB-AF6C-CD0514217B9B}" type="datetimeFigureOut">
              <a:rPr lang="en-US" smtClean="0"/>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53E6A3-668A-4931-B1BE-5B6DD9897362}" type="slidenum">
              <a:rPr lang="en-US" smtClean="0"/>
              <a:t>‹#›</a:t>
            </a:fld>
            <a:endParaRPr lang="en-US"/>
          </a:p>
        </p:txBody>
      </p:sp>
    </p:spTree>
    <p:extLst>
      <p:ext uri="{BB962C8B-B14F-4D97-AF65-F5344CB8AC3E}">
        <p14:creationId xmlns:p14="http://schemas.microsoft.com/office/powerpoint/2010/main" val="1117231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F3B7F8-C623-4CAB-AF6C-CD0514217B9B}" type="datetimeFigureOut">
              <a:rPr lang="en-US" smtClean="0"/>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53E6A3-668A-4931-B1BE-5B6DD9897362}" type="slidenum">
              <a:rPr lang="en-US" smtClean="0"/>
              <a:t>‹#›</a:t>
            </a:fld>
            <a:endParaRPr lang="en-US"/>
          </a:p>
        </p:txBody>
      </p:sp>
    </p:spTree>
    <p:extLst>
      <p:ext uri="{BB962C8B-B14F-4D97-AF65-F5344CB8AC3E}">
        <p14:creationId xmlns:p14="http://schemas.microsoft.com/office/powerpoint/2010/main" val="3291806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1F3B7F8-C623-4CAB-AF6C-CD0514217B9B}" type="datetimeFigureOut">
              <a:rPr lang="en-US" smtClean="0"/>
              <a:t>7/17/2020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53E6A3-668A-4931-B1BE-5B6DD9897362}" type="slidenum">
              <a:rPr lang="en-US" smtClean="0"/>
              <a:t>‹#›</a:t>
            </a:fld>
            <a:endParaRPr lang="en-US"/>
          </a:p>
        </p:txBody>
      </p:sp>
    </p:spTree>
    <p:extLst>
      <p:ext uri="{BB962C8B-B14F-4D97-AF65-F5344CB8AC3E}">
        <p14:creationId xmlns:p14="http://schemas.microsoft.com/office/powerpoint/2010/main" val="2906161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1F3B7F8-C623-4CAB-AF6C-CD0514217B9B}" type="datetimeFigureOut">
              <a:rPr lang="en-US" smtClean="0"/>
              <a:t>7/17/2020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53E6A3-668A-4931-B1BE-5B6DD9897362}" type="slidenum">
              <a:rPr lang="en-US" smtClean="0"/>
              <a:t>‹#›</a:t>
            </a:fld>
            <a:endParaRPr lang="en-US"/>
          </a:p>
        </p:txBody>
      </p:sp>
    </p:spTree>
    <p:extLst>
      <p:ext uri="{BB962C8B-B14F-4D97-AF65-F5344CB8AC3E}">
        <p14:creationId xmlns:p14="http://schemas.microsoft.com/office/powerpoint/2010/main" val="1044887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1F3B7F8-C623-4CAB-AF6C-CD0514217B9B}" type="datetimeFigureOut">
              <a:rPr lang="en-US" smtClean="0"/>
              <a:t>7/17/2020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53E6A3-668A-4931-B1BE-5B6DD9897362}" type="slidenum">
              <a:rPr lang="en-US" smtClean="0"/>
              <a:t>‹#›</a:t>
            </a:fld>
            <a:endParaRPr lang="en-US"/>
          </a:p>
        </p:txBody>
      </p:sp>
    </p:spTree>
    <p:extLst>
      <p:ext uri="{BB962C8B-B14F-4D97-AF65-F5344CB8AC3E}">
        <p14:creationId xmlns:p14="http://schemas.microsoft.com/office/powerpoint/2010/main" val="3790275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F3B7F8-C623-4CAB-AF6C-CD0514217B9B}" type="datetimeFigureOut">
              <a:rPr lang="en-US" smtClean="0"/>
              <a:t>7/17/2020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53E6A3-668A-4931-B1BE-5B6DD9897362}" type="slidenum">
              <a:rPr lang="en-US" smtClean="0"/>
              <a:t>‹#›</a:t>
            </a:fld>
            <a:endParaRPr lang="en-US"/>
          </a:p>
        </p:txBody>
      </p:sp>
    </p:spTree>
    <p:extLst>
      <p:ext uri="{BB962C8B-B14F-4D97-AF65-F5344CB8AC3E}">
        <p14:creationId xmlns:p14="http://schemas.microsoft.com/office/powerpoint/2010/main" val="1599527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1F3B7F8-C623-4CAB-AF6C-CD0514217B9B}" type="datetimeFigureOut">
              <a:rPr lang="en-US" smtClean="0"/>
              <a:t>7/17/2020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53E6A3-668A-4931-B1BE-5B6DD9897362}" type="slidenum">
              <a:rPr lang="en-US" smtClean="0"/>
              <a:t>‹#›</a:t>
            </a:fld>
            <a:endParaRPr lang="en-US"/>
          </a:p>
        </p:txBody>
      </p:sp>
    </p:spTree>
    <p:extLst>
      <p:ext uri="{BB962C8B-B14F-4D97-AF65-F5344CB8AC3E}">
        <p14:creationId xmlns:p14="http://schemas.microsoft.com/office/powerpoint/2010/main" val="576001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1F3B7F8-C623-4CAB-AF6C-CD0514217B9B}" type="datetimeFigureOut">
              <a:rPr lang="en-US" smtClean="0"/>
              <a:t>7/17/2020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53E6A3-668A-4931-B1BE-5B6DD9897362}" type="slidenum">
              <a:rPr lang="en-US" smtClean="0"/>
              <a:t>‹#›</a:t>
            </a:fld>
            <a:endParaRPr lang="en-US"/>
          </a:p>
        </p:txBody>
      </p:sp>
    </p:spTree>
    <p:extLst>
      <p:ext uri="{BB962C8B-B14F-4D97-AF65-F5344CB8AC3E}">
        <p14:creationId xmlns:p14="http://schemas.microsoft.com/office/powerpoint/2010/main" val="3816097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F3B7F8-C623-4CAB-AF6C-CD0514217B9B}" type="datetimeFigureOut">
              <a:rPr lang="en-US" smtClean="0"/>
              <a:t>7/17/2020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53E6A3-668A-4931-B1BE-5B6DD9897362}" type="slidenum">
              <a:rPr lang="en-US" smtClean="0"/>
              <a:t>‹#›</a:t>
            </a:fld>
            <a:endParaRPr lang="en-US"/>
          </a:p>
        </p:txBody>
      </p:sp>
    </p:spTree>
    <p:extLst>
      <p:ext uri="{BB962C8B-B14F-4D97-AF65-F5344CB8AC3E}">
        <p14:creationId xmlns:p14="http://schemas.microsoft.com/office/powerpoint/2010/main" val="330167630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Connector 4">
            <a:extLst>
              <a:ext uri="{FF2B5EF4-FFF2-40B4-BE49-F238E27FC236}">
                <a16:creationId xmlns:a16="http://schemas.microsoft.com/office/drawing/2014/main" id="{85896B6C-D8C8-4C55-8C95-53561D941494}"/>
              </a:ext>
            </a:extLst>
          </p:cNvPr>
          <p:cNvSpPr/>
          <p:nvPr/>
        </p:nvSpPr>
        <p:spPr>
          <a:xfrm>
            <a:off x="101600" y="90601"/>
            <a:ext cx="996043" cy="881743"/>
          </a:xfrm>
          <a:prstGeom prst="flowChartConnector">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6BEF0D-5B35-4227-A0D8-F82F1FA79E9E}"/>
              </a:ext>
            </a:extLst>
          </p:cNvPr>
          <p:cNvSpPr>
            <a:spLocks noGrp="1"/>
          </p:cNvSpPr>
          <p:nvPr>
            <p:ph type="ctrTitle"/>
          </p:nvPr>
        </p:nvSpPr>
        <p:spPr>
          <a:xfrm>
            <a:off x="-89468" y="-86107"/>
            <a:ext cx="12192000" cy="614363"/>
          </a:xfrm>
        </p:spPr>
        <p:txBody>
          <a:bodyPr>
            <a:normAutofit/>
          </a:bodyPr>
          <a:lstStyle/>
          <a:p>
            <a:r>
              <a:rPr lang="en-US" sz="2800" dirty="0">
                <a:latin typeface="Arial" panose="020B0604020202020204" pitchFamily="34" charset="0"/>
                <a:cs typeface="Arial" panose="020B0604020202020204" pitchFamily="34" charset="0"/>
              </a:rPr>
              <a:t>Telehealth</a:t>
            </a:r>
            <a:r>
              <a:rPr lang="en-US" sz="3200" dirty="0">
                <a:latin typeface="Arial" panose="020B0604020202020204" pitchFamily="34" charset="0"/>
                <a:cs typeface="Arial" panose="020B0604020202020204" pitchFamily="34" charset="0"/>
              </a:rPr>
              <a:t>: The Future is Calling</a:t>
            </a:r>
          </a:p>
        </p:txBody>
      </p:sp>
      <p:sp>
        <p:nvSpPr>
          <p:cNvPr id="3" name="Subtitle 2">
            <a:extLst>
              <a:ext uri="{FF2B5EF4-FFF2-40B4-BE49-F238E27FC236}">
                <a16:creationId xmlns:a16="http://schemas.microsoft.com/office/drawing/2014/main" id="{A125DA76-8E20-4E05-8552-F5663DA7D6C7}"/>
              </a:ext>
            </a:extLst>
          </p:cNvPr>
          <p:cNvSpPr>
            <a:spLocks noGrp="1"/>
          </p:cNvSpPr>
          <p:nvPr>
            <p:ph type="subTitle" idx="1"/>
          </p:nvPr>
        </p:nvSpPr>
        <p:spPr>
          <a:xfrm>
            <a:off x="3879283" y="527021"/>
            <a:ext cx="4254500" cy="362659"/>
          </a:xfrm>
        </p:spPr>
        <p:txBody>
          <a:bodyPr>
            <a:normAutofit/>
          </a:bodyPr>
          <a:lstStyle/>
          <a:p>
            <a:pPr>
              <a:lnSpc>
                <a:spcPct val="100000"/>
              </a:lnSpc>
            </a:pPr>
            <a:r>
              <a:rPr lang="en-US" sz="1600" dirty="0">
                <a:latin typeface="Arial" panose="020B0604020202020204" pitchFamily="34" charset="0"/>
                <a:cs typeface="Arial" panose="020B0604020202020204" pitchFamily="34" charset="0"/>
              </a:rPr>
              <a:t>JoEllen Key, RN </a:t>
            </a:r>
          </a:p>
        </p:txBody>
      </p:sp>
      <p:pic>
        <p:nvPicPr>
          <p:cNvPr id="4" name="Picture 3">
            <a:extLst>
              <a:ext uri="{FF2B5EF4-FFF2-40B4-BE49-F238E27FC236}">
                <a16:creationId xmlns:a16="http://schemas.microsoft.com/office/drawing/2014/main" id="{E50C8494-E058-4D78-96B2-7056D1A84B75}"/>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27801" y="173264"/>
            <a:ext cx="743639" cy="716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426CD566-8AC4-48CC-ADEA-952FD4AC12DE}"/>
              </a:ext>
            </a:extLst>
          </p:cNvPr>
          <p:cNvSpPr/>
          <p:nvPr/>
        </p:nvSpPr>
        <p:spPr>
          <a:xfrm>
            <a:off x="101600" y="1055007"/>
            <a:ext cx="4005774" cy="1571697"/>
          </a:xfrm>
          <a:prstGeom prst="rect">
            <a:avLst/>
          </a:prstGeom>
          <a:solidFill>
            <a:srgbClr val="FEBD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u="sng" dirty="0">
                <a:solidFill>
                  <a:schemeClr val="bg1"/>
                </a:solidFill>
                <a:latin typeface="Arial Narrow" panose="020B0606020202030204" pitchFamily="34" charset="0"/>
              </a:rPr>
              <a:t>Introduction:</a:t>
            </a:r>
          </a:p>
          <a:p>
            <a:r>
              <a:rPr lang="en-US" altLang="en-US" sz="1200" dirty="0">
                <a:solidFill>
                  <a:schemeClr val="bg1"/>
                </a:solidFill>
                <a:latin typeface="Arial Narrow" panose="020B0606020202030204" pitchFamily="34" charset="0"/>
              </a:rPr>
              <a:t>Mental health patients are a very vulnerable population. Their quality of care greatly affects their day to day life and ability to function within society.  “The importance of follow-up after acute inpatient mental health treatment has been well established, with a lack of attendance at post-discharge appointments being associated with a twofold increase in readmission rate and decreased quality of life” </a:t>
            </a:r>
            <a:r>
              <a:rPr lang="en-US" sz="1200" dirty="0">
                <a:solidFill>
                  <a:schemeClr val="bg1"/>
                </a:solidFill>
                <a:latin typeface="Arial Narrow" panose="020B0606020202030204" pitchFamily="34" charset="0"/>
              </a:rPr>
              <a:t>(</a:t>
            </a:r>
            <a:r>
              <a:rPr lang="en-US" sz="1200" dirty="0" err="1">
                <a:solidFill>
                  <a:schemeClr val="bg1"/>
                </a:solidFill>
                <a:latin typeface="Arial Narrow" panose="020B0606020202030204" pitchFamily="34" charset="0"/>
              </a:rPr>
              <a:t>Brearly</a:t>
            </a:r>
            <a:r>
              <a:rPr lang="en-US" sz="1200" dirty="0">
                <a:solidFill>
                  <a:schemeClr val="bg1"/>
                </a:solidFill>
                <a:latin typeface="Arial Narrow" panose="020B0606020202030204" pitchFamily="34" charset="0"/>
              </a:rPr>
              <a:t>, Goodman, Haynes, </a:t>
            </a:r>
            <a:r>
              <a:rPr lang="en-US" sz="1200" dirty="0" err="1">
                <a:solidFill>
                  <a:schemeClr val="bg1"/>
                </a:solidFill>
                <a:latin typeface="Arial Narrow" panose="020B0606020202030204" pitchFamily="34" charset="0"/>
              </a:rPr>
              <a:t>Mcdermott</a:t>
            </a:r>
            <a:r>
              <a:rPr lang="en-US" sz="1200" dirty="0">
                <a:solidFill>
                  <a:schemeClr val="bg1"/>
                </a:solidFill>
                <a:latin typeface="Arial Narrow" panose="020B0606020202030204" pitchFamily="34" charset="0"/>
              </a:rPr>
              <a:t>, &amp; Rowland, 2020). </a:t>
            </a:r>
            <a:endParaRPr lang="en-US" dirty="0">
              <a:solidFill>
                <a:schemeClr val="bg1"/>
              </a:solidFill>
              <a:latin typeface="Arial Narrow" panose="020B0606020202030204" pitchFamily="34" charset="0"/>
            </a:endParaRPr>
          </a:p>
        </p:txBody>
      </p:sp>
      <p:sp>
        <p:nvSpPr>
          <p:cNvPr id="7" name="Rectangle 6">
            <a:extLst>
              <a:ext uri="{FF2B5EF4-FFF2-40B4-BE49-F238E27FC236}">
                <a16:creationId xmlns:a16="http://schemas.microsoft.com/office/drawing/2014/main" id="{52900C1E-C1AA-4E7C-B455-F06D2554D8AF}"/>
              </a:ext>
            </a:extLst>
          </p:cNvPr>
          <p:cNvSpPr/>
          <p:nvPr/>
        </p:nvSpPr>
        <p:spPr>
          <a:xfrm>
            <a:off x="101600" y="2706334"/>
            <a:ext cx="4005774" cy="80229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u="sng" dirty="0">
                <a:solidFill>
                  <a:schemeClr val="bg1"/>
                </a:solidFill>
                <a:latin typeface="Arial Narrow" panose="020B0606020202030204" pitchFamily="34" charset="0"/>
              </a:rPr>
              <a:t>Research Question:</a:t>
            </a:r>
          </a:p>
          <a:p>
            <a:r>
              <a:rPr lang="en-US" altLang="en-US" sz="1200" dirty="0">
                <a:solidFill>
                  <a:schemeClr val="bg1"/>
                </a:solidFill>
                <a:latin typeface="Arial Narrow" panose="020B0606020202030204" pitchFamily="34" charset="0"/>
              </a:rPr>
              <a:t>For adults receiving inpatient mental health services, what is the effect of nurse-led telephone follow-up after discharge on hospital readmission compared to no nurse-led telephone follow up.</a:t>
            </a:r>
            <a:endParaRPr lang="en-US" sz="1200" u="sng" dirty="0">
              <a:solidFill>
                <a:schemeClr val="bg1"/>
              </a:solidFill>
              <a:latin typeface="Arial Narrow" panose="020B0606020202030204" pitchFamily="34" charset="0"/>
            </a:endParaRPr>
          </a:p>
        </p:txBody>
      </p:sp>
      <p:sp>
        <p:nvSpPr>
          <p:cNvPr id="9" name="Rectangle 8">
            <a:extLst>
              <a:ext uri="{FF2B5EF4-FFF2-40B4-BE49-F238E27FC236}">
                <a16:creationId xmlns:a16="http://schemas.microsoft.com/office/drawing/2014/main" id="{87A0DF4E-22AE-40D4-87A6-4D164D282363}"/>
              </a:ext>
            </a:extLst>
          </p:cNvPr>
          <p:cNvSpPr/>
          <p:nvPr/>
        </p:nvSpPr>
        <p:spPr>
          <a:xfrm>
            <a:off x="89467" y="5688214"/>
            <a:ext cx="12000932" cy="1110843"/>
          </a:xfrm>
          <a:prstGeom prst="rect">
            <a:avLst/>
          </a:prstGeom>
          <a:solidFill>
            <a:srgbClr val="8A8A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bg1"/>
                </a:solidFill>
                <a:latin typeface="Arial Narrow" panose="020B0606020202030204" pitchFamily="34" charset="0"/>
              </a:rPr>
              <a:t>References:</a:t>
            </a:r>
          </a:p>
          <a:p>
            <a:r>
              <a:rPr lang="en-US" sz="1000" dirty="0">
                <a:solidFill>
                  <a:schemeClr val="bg1"/>
                </a:solidFill>
                <a:latin typeface="Arial Narrow" panose="020B0606020202030204" pitchFamily="34" charset="0"/>
              </a:rPr>
              <a:t>Abu-Baker, R. Z. (2020). Effects Of Tele-Nursing Intervention Among Patients With Schizophrenia: An Evidence Based. </a:t>
            </a:r>
            <a:r>
              <a:rPr lang="en-US" sz="1000" i="1" dirty="0">
                <a:solidFill>
                  <a:schemeClr val="bg1"/>
                </a:solidFill>
                <a:latin typeface="Arial Narrow" panose="020B0606020202030204" pitchFamily="34" charset="0"/>
              </a:rPr>
              <a:t>International Journal of Medical and Biomedical Studies,</a:t>
            </a:r>
            <a:r>
              <a:rPr lang="en-US" sz="1000" dirty="0">
                <a:solidFill>
                  <a:schemeClr val="bg1"/>
                </a:solidFill>
                <a:latin typeface="Arial Narrow" panose="020B0606020202030204" pitchFamily="34" charset="0"/>
              </a:rPr>
              <a:t> </a:t>
            </a:r>
            <a:r>
              <a:rPr lang="en-US" sz="1000" i="1" dirty="0">
                <a:solidFill>
                  <a:schemeClr val="bg1"/>
                </a:solidFill>
                <a:latin typeface="Arial Narrow" panose="020B0606020202030204" pitchFamily="34" charset="0"/>
              </a:rPr>
              <a:t>4</a:t>
            </a:r>
            <a:r>
              <a:rPr lang="en-US" sz="1000" dirty="0">
                <a:solidFill>
                  <a:schemeClr val="bg1"/>
                </a:solidFill>
                <a:latin typeface="Arial Narrow" panose="020B0606020202030204" pitchFamily="34" charset="0"/>
              </a:rPr>
              <a:t>(2). doi:10.32553/ijmbs.v4i2.906</a:t>
            </a:r>
          </a:p>
          <a:p>
            <a:r>
              <a:rPr lang="en-US" sz="1000" dirty="0" err="1">
                <a:solidFill>
                  <a:schemeClr val="bg1"/>
                </a:solidFill>
                <a:latin typeface="Arial Narrow" panose="020B0606020202030204" pitchFamily="34" charset="0"/>
              </a:rPr>
              <a:t>Brearly</a:t>
            </a:r>
            <a:r>
              <a:rPr lang="en-US" sz="1000" dirty="0">
                <a:solidFill>
                  <a:schemeClr val="bg1"/>
                </a:solidFill>
                <a:latin typeface="Arial Narrow" panose="020B0606020202030204" pitchFamily="34" charset="0"/>
              </a:rPr>
              <a:t>, T. W., Goodman, C. S., Haynes, C., </a:t>
            </a:r>
            <a:r>
              <a:rPr lang="en-US" sz="1000" dirty="0" err="1">
                <a:solidFill>
                  <a:schemeClr val="bg1"/>
                </a:solidFill>
                <a:latin typeface="Arial Narrow" panose="020B0606020202030204" pitchFamily="34" charset="0"/>
              </a:rPr>
              <a:t>Mcdermott</a:t>
            </a:r>
            <a:r>
              <a:rPr lang="en-US" sz="1000" dirty="0">
                <a:solidFill>
                  <a:schemeClr val="bg1"/>
                </a:solidFill>
                <a:latin typeface="Arial Narrow" panose="020B0606020202030204" pitchFamily="34" charset="0"/>
              </a:rPr>
              <a:t>, K., &amp; Rowland, J. A. (2020). Improvement of </a:t>
            </a:r>
            <a:r>
              <a:rPr lang="en-US" sz="1000" dirty="0" err="1">
                <a:solidFill>
                  <a:schemeClr val="bg1"/>
                </a:solidFill>
                <a:latin typeface="Arial Narrow" panose="020B0606020202030204" pitchFamily="34" charset="0"/>
              </a:rPr>
              <a:t>postinpatient</a:t>
            </a:r>
            <a:r>
              <a:rPr lang="en-US" sz="1000" dirty="0">
                <a:solidFill>
                  <a:schemeClr val="bg1"/>
                </a:solidFill>
                <a:latin typeface="Arial Narrow" panose="020B0606020202030204" pitchFamily="34" charset="0"/>
              </a:rPr>
              <a:t> psychiatric follow-up for veterans using telehealth. </a:t>
            </a:r>
            <a:r>
              <a:rPr lang="en-US" sz="1000" i="1" dirty="0">
                <a:solidFill>
                  <a:schemeClr val="bg1"/>
                </a:solidFill>
                <a:latin typeface="Arial Narrow" panose="020B0606020202030204" pitchFamily="34" charset="0"/>
              </a:rPr>
              <a:t>American Journal of Health-System Pharmacy,</a:t>
            </a:r>
            <a:r>
              <a:rPr lang="en-US" sz="1000" dirty="0">
                <a:solidFill>
                  <a:schemeClr val="bg1"/>
                </a:solidFill>
                <a:latin typeface="Arial Narrow" panose="020B0606020202030204" pitchFamily="34" charset="0"/>
              </a:rPr>
              <a:t> </a:t>
            </a:r>
            <a:r>
              <a:rPr lang="en-US" sz="1000" i="1" dirty="0">
                <a:solidFill>
                  <a:schemeClr val="bg1"/>
                </a:solidFill>
                <a:latin typeface="Arial Narrow" panose="020B0606020202030204" pitchFamily="34" charset="0"/>
              </a:rPr>
              <a:t>77</a:t>
            </a:r>
            <a:r>
              <a:rPr lang="en-US" sz="1000" dirty="0">
                <a:solidFill>
                  <a:schemeClr val="bg1"/>
                </a:solidFill>
                <a:latin typeface="Arial Narrow" panose="020B0606020202030204" pitchFamily="34" charset="0"/>
              </a:rPr>
              <a:t>(4), 288-294. doi:10.1093/</a:t>
            </a:r>
            <a:r>
              <a:rPr lang="en-US" sz="1000" dirty="0" err="1">
                <a:solidFill>
                  <a:schemeClr val="bg1"/>
                </a:solidFill>
                <a:latin typeface="Arial Narrow" panose="020B0606020202030204" pitchFamily="34" charset="0"/>
              </a:rPr>
              <a:t>ajhp</a:t>
            </a:r>
            <a:r>
              <a:rPr lang="en-US" sz="1000" dirty="0">
                <a:solidFill>
                  <a:schemeClr val="bg1"/>
                </a:solidFill>
                <a:latin typeface="Arial Narrow" panose="020B0606020202030204" pitchFamily="34" charset="0"/>
              </a:rPr>
              <a:t>/zxz314</a:t>
            </a:r>
          </a:p>
          <a:p>
            <a:r>
              <a:rPr lang="en-US" sz="1000" dirty="0" err="1">
                <a:solidFill>
                  <a:schemeClr val="bg1"/>
                </a:solidFill>
                <a:latin typeface="Arial Narrow" panose="020B0606020202030204" pitchFamily="34" charset="0"/>
              </a:rPr>
              <a:t>Koblauch</a:t>
            </a:r>
            <a:r>
              <a:rPr lang="en-US" sz="1000" dirty="0">
                <a:solidFill>
                  <a:schemeClr val="bg1"/>
                </a:solidFill>
                <a:latin typeface="Arial Narrow" panose="020B0606020202030204" pitchFamily="34" charset="0"/>
              </a:rPr>
              <a:t>, H., Reinhardt, S. M., </a:t>
            </a:r>
            <a:r>
              <a:rPr lang="en-US" sz="1000" dirty="0" err="1">
                <a:solidFill>
                  <a:schemeClr val="bg1"/>
                </a:solidFill>
                <a:latin typeface="Arial Narrow" panose="020B0606020202030204" pitchFamily="34" charset="0"/>
              </a:rPr>
              <a:t>Lissau</a:t>
            </a:r>
            <a:r>
              <a:rPr lang="en-US" sz="1000" dirty="0">
                <a:solidFill>
                  <a:schemeClr val="bg1"/>
                </a:solidFill>
                <a:latin typeface="Arial Narrow" panose="020B0606020202030204" pitchFamily="34" charset="0"/>
              </a:rPr>
              <a:t>, W., &amp; Jensen, P. (2016). The effect of </a:t>
            </a:r>
            <a:r>
              <a:rPr lang="en-US" sz="1000" dirty="0" err="1">
                <a:solidFill>
                  <a:schemeClr val="bg1"/>
                </a:solidFill>
                <a:latin typeface="Arial Narrow" panose="020B0606020202030204" pitchFamily="34" charset="0"/>
              </a:rPr>
              <a:t>telepsychiatric</a:t>
            </a:r>
            <a:r>
              <a:rPr lang="en-US" sz="1000" dirty="0">
                <a:solidFill>
                  <a:schemeClr val="bg1"/>
                </a:solidFill>
                <a:latin typeface="Arial Narrow" panose="020B0606020202030204" pitchFamily="34" charset="0"/>
              </a:rPr>
              <a:t> modalities on reduction of readmissions in psychiatric settings: A systematic review. </a:t>
            </a:r>
            <a:r>
              <a:rPr lang="en-US" sz="1000" i="1" dirty="0">
                <a:solidFill>
                  <a:schemeClr val="bg1"/>
                </a:solidFill>
                <a:latin typeface="Arial Narrow" panose="020B0606020202030204" pitchFamily="34" charset="0"/>
              </a:rPr>
              <a:t>Journal of Telemedicine and Telecare,</a:t>
            </a:r>
            <a:r>
              <a:rPr lang="en-US" sz="1000" dirty="0">
                <a:solidFill>
                  <a:schemeClr val="bg1"/>
                </a:solidFill>
                <a:latin typeface="Arial Narrow" panose="020B0606020202030204" pitchFamily="34" charset="0"/>
              </a:rPr>
              <a:t> </a:t>
            </a:r>
            <a:r>
              <a:rPr lang="en-US" sz="1000" i="1" dirty="0">
                <a:solidFill>
                  <a:schemeClr val="bg1"/>
                </a:solidFill>
                <a:latin typeface="Arial Narrow" panose="020B0606020202030204" pitchFamily="34" charset="0"/>
              </a:rPr>
              <a:t>24</a:t>
            </a:r>
            <a:r>
              <a:rPr lang="en-US" sz="1000" dirty="0">
                <a:solidFill>
                  <a:schemeClr val="bg1"/>
                </a:solidFill>
                <a:latin typeface="Arial Narrow" panose="020B0606020202030204" pitchFamily="34" charset="0"/>
              </a:rPr>
              <a:t>(1), 31-36. doi:10.1177/1357633x16670285</a:t>
            </a:r>
          </a:p>
          <a:p>
            <a:r>
              <a:rPr lang="en-US" sz="1000" dirty="0" err="1">
                <a:solidFill>
                  <a:schemeClr val="bg1"/>
                </a:solidFill>
                <a:latin typeface="Arial Narrow" panose="020B0606020202030204" pitchFamily="34" charset="0"/>
              </a:rPr>
              <a:t>Özgüç</a:t>
            </a:r>
            <a:r>
              <a:rPr lang="en-US" sz="1000" dirty="0">
                <a:solidFill>
                  <a:schemeClr val="bg1"/>
                </a:solidFill>
                <a:latin typeface="Arial Narrow" panose="020B0606020202030204" pitchFamily="34" charset="0"/>
              </a:rPr>
              <a:t>, S. (2019). Telepsychiatry. </a:t>
            </a:r>
            <a:r>
              <a:rPr lang="en-US" sz="1000" i="1" dirty="0">
                <a:solidFill>
                  <a:schemeClr val="bg1"/>
                </a:solidFill>
                <a:latin typeface="Arial Narrow" panose="020B0606020202030204" pitchFamily="34" charset="0"/>
              </a:rPr>
              <a:t>Journal of Psychiatric Nursing</a:t>
            </a:r>
            <a:r>
              <a:rPr lang="en-US" sz="1000" dirty="0">
                <a:solidFill>
                  <a:schemeClr val="bg1"/>
                </a:solidFill>
                <a:latin typeface="Arial Narrow" panose="020B0606020202030204" pitchFamily="34" charset="0"/>
              </a:rPr>
              <a:t>. doi:10.14744/phd.2019.37232</a:t>
            </a:r>
          </a:p>
          <a:p>
            <a:r>
              <a:rPr lang="en-US" sz="1000" dirty="0" err="1">
                <a:solidFill>
                  <a:schemeClr val="bg1"/>
                </a:solidFill>
                <a:latin typeface="Arial Narrow" panose="020B0606020202030204" pitchFamily="34" charset="0"/>
              </a:rPr>
              <a:t>Uslu</a:t>
            </a:r>
            <a:r>
              <a:rPr lang="en-US" sz="1000" dirty="0">
                <a:solidFill>
                  <a:schemeClr val="bg1"/>
                </a:solidFill>
                <a:latin typeface="Arial Narrow" panose="020B0606020202030204" pitchFamily="34" charset="0"/>
              </a:rPr>
              <a:t>, E. (2019). A Telenursing </a:t>
            </a:r>
            <a:r>
              <a:rPr lang="en-US" sz="1000" dirty="0" err="1">
                <a:solidFill>
                  <a:schemeClr val="bg1"/>
                </a:solidFill>
                <a:latin typeface="Arial Narrow" panose="020B0606020202030204" pitchFamily="34" charset="0"/>
              </a:rPr>
              <a:t>Parctice</a:t>
            </a:r>
            <a:r>
              <a:rPr lang="en-US" sz="1000" dirty="0">
                <a:solidFill>
                  <a:schemeClr val="bg1"/>
                </a:solidFill>
                <a:latin typeface="Arial Narrow" panose="020B0606020202030204" pitchFamily="34" charset="0"/>
              </a:rPr>
              <a:t> For Care of People with Schizophrenia: Telephone Intervention Problem Solving. </a:t>
            </a:r>
            <a:r>
              <a:rPr lang="en-US" sz="1000" i="1" dirty="0">
                <a:solidFill>
                  <a:schemeClr val="bg1"/>
                </a:solidFill>
                <a:latin typeface="Arial Narrow" panose="020B0606020202030204" pitchFamily="34" charset="0"/>
              </a:rPr>
              <a:t>Journal of Psychiatric Nursing</a:t>
            </a:r>
            <a:r>
              <a:rPr lang="en-US" sz="1000" dirty="0">
                <a:solidFill>
                  <a:schemeClr val="bg1"/>
                </a:solidFill>
                <a:latin typeface="Arial Narrow" panose="020B0606020202030204" pitchFamily="34" charset="0"/>
              </a:rPr>
              <a:t>. doi:10.14744/phd.2019.75768</a:t>
            </a:r>
            <a:endParaRPr lang="en-US" sz="1050" dirty="0">
              <a:solidFill>
                <a:schemeClr val="bg1"/>
              </a:solidFill>
              <a:latin typeface="Arial Narrow" panose="020B0606020202030204" pitchFamily="34" charset="0"/>
            </a:endParaRPr>
          </a:p>
        </p:txBody>
      </p:sp>
      <p:sp>
        <p:nvSpPr>
          <p:cNvPr id="10" name="Rectangle 9">
            <a:extLst>
              <a:ext uri="{FF2B5EF4-FFF2-40B4-BE49-F238E27FC236}">
                <a16:creationId xmlns:a16="http://schemas.microsoft.com/office/drawing/2014/main" id="{C499095A-ACD0-44F0-8BA2-E1D4AA8C62DC}"/>
              </a:ext>
            </a:extLst>
          </p:cNvPr>
          <p:cNvSpPr/>
          <p:nvPr/>
        </p:nvSpPr>
        <p:spPr>
          <a:xfrm>
            <a:off x="101600" y="3588259"/>
            <a:ext cx="4005774" cy="586699"/>
          </a:xfrm>
          <a:prstGeom prst="rect">
            <a:avLst/>
          </a:prstGeom>
          <a:solidFill>
            <a:srgbClr val="FEBD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u="sng" dirty="0">
                <a:solidFill>
                  <a:schemeClr val="bg1"/>
                </a:solidFill>
                <a:latin typeface="Arial Narrow" panose="020B0606020202030204" pitchFamily="34" charset="0"/>
              </a:rPr>
              <a:t>Purpose:</a:t>
            </a:r>
          </a:p>
          <a:p>
            <a:r>
              <a:rPr lang="en-US" altLang="en-US" sz="1200" dirty="0">
                <a:solidFill>
                  <a:schemeClr val="bg1"/>
                </a:solidFill>
              </a:rPr>
              <a:t>To determine if having telephone follow-up after discharge helps prevent readmission for the mental health patient. </a:t>
            </a:r>
            <a:endParaRPr lang="en-US" dirty="0">
              <a:solidFill>
                <a:schemeClr val="bg1"/>
              </a:solidFill>
              <a:latin typeface="Arial Narrow" panose="020B0606020202030204" pitchFamily="34" charset="0"/>
            </a:endParaRPr>
          </a:p>
        </p:txBody>
      </p:sp>
      <p:sp>
        <p:nvSpPr>
          <p:cNvPr id="11" name="TextBox 10">
            <a:extLst>
              <a:ext uri="{FF2B5EF4-FFF2-40B4-BE49-F238E27FC236}">
                <a16:creationId xmlns:a16="http://schemas.microsoft.com/office/drawing/2014/main" id="{E6D1702C-E78D-49F7-9441-C775CC5FC5C7}"/>
              </a:ext>
            </a:extLst>
          </p:cNvPr>
          <p:cNvSpPr txBox="1"/>
          <p:nvPr/>
        </p:nvSpPr>
        <p:spPr>
          <a:xfrm>
            <a:off x="4603866" y="833844"/>
            <a:ext cx="2984267" cy="276999"/>
          </a:xfrm>
          <a:prstGeom prst="rect">
            <a:avLst/>
          </a:prstGeom>
          <a:noFill/>
        </p:spPr>
        <p:txBody>
          <a:bodyPr wrap="square" rtlCol="0">
            <a:spAutoFit/>
          </a:bodyPr>
          <a:lstStyle/>
          <a:p>
            <a:pPr>
              <a:lnSpc>
                <a:spcPct val="100000"/>
              </a:lnSpc>
            </a:pPr>
            <a:r>
              <a:rPr lang="en-US" sz="1200">
                <a:latin typeface="Arial Narrow" panose="020B0606020202030204" pitchFamily="34" charset="0"/>
                <a:cs typeface="Arial" panose="020B0604020202020204" pitchFamily="34" charset="0"/>
              </a:rPr>
              <a:t>Fort Hays State University, Department of Nursing</a:t>
            </a:r>
            <a:endParaRPr lang="en-US" sz="1200" dirty="0">
              <a:latin typeface="Arial Narrow" panose="020B060602020203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5D8C2999-6A44-4719-9B55-C205AB8DBD3B}"/>
              </a:ext>
            </a:extLst>
          </p:cNvPr>
          <p:cNvSpPr/>
          <p:nvPr/>
        </p:nvSpPr>
        <p:spPr>
          <a:xfrm>
            <a:off x="8084625" y="1681892"/>
            <a:ext cx="4005774" cy="3912791"/>
          </a:xfrm>
          <a:prstGeom prst="rect">
            <a:avLst/>
          </a:prstGeom>
          <a:solidFill>
            <a:srgbClr val="FEBD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u="sng" dirty="0">
                <a:solidFill>
                  <a:schemeClr val="bg1"/>
                </a:solidFill>
                <a:latin typeface="Arial Narrow" panose="020B0606020202030204" pitchFamily="34" charset="0"/>
              </a:rPr>
              <a:t>Implications for Nursing:</a:t>
            </a:r>
          </a:p>
          <a:p>
            <a:pPr marL="171450" indent="-171450">
              <a:buFont typeface="Wingdings" panose="05000000000000000000" pitchFamily="2" charset="2"/>
              <a:buChar char="v"/>
            </a:pPr>
            <a:r>
              <a:rPr lang="en-US" sz="1200" dirty="0">
                <a:solidFill>
                  <a:schemeClr val="bg1"/>
                </a:solidFill>
                <a:latin typeface="Arial Narrow" panose="020B0606020202030204" pitchFamily="34" charset="0"/>
              </a:rPr>
              <a:t>“Registered nurses engaged in tele-nursing continue to use the nursing process to assess, plan, implement, evaluate, and document nursing care” (Abu-Baker, 2020).</a:t>
            </a:r>
          </a:p>
          <a:p>
            <a:pPr marL="171450" indent="-171450">
              <a:buFont typeface="Wingdings" panose="05000000000000000000" pitchFamily="2" charset="2"/>
              <a:buChar char="v"/>
            </a:pPr>
            <a:r>
              <a:rPr lang="en-US" sz="1200" dirty="0">
                <a:solidFill>
                  <a:schemeClr val="bg1"/>
                </a:solidFill>
                <a:latin typeface="Arial Narrow" panose="020B0606020202030204" pitchFamily="34" charset="0"/>
              </a:rPr>
              <a:t>Through the use of tele-healthcare nurses are able to care for their patients without the burden that often comes with making it to follow up appointments. Not only does this decrease the cost to the patient it also allows the nurses to complete their work from remote locations if financially appropriate for the facility. </a:t>
            </a:r>
          </a:p>
          <a:p>
            <a:pPr marL="171450" indent="-171450">
              <a:buFont typeface="Wingdings" panose="05000000000000000000" pitchFamily="2" charset="2"/>
              <a:buChar char="v"/>
            </a:pPr>
            <a:r>
              <a:rPr lang="en-US" sz="1200" dirty="0">
                <a:solidFill>
                  <a:schemeClr val="bg1"/>
                </a:solidFill>
                <a:latin typeface="Arial Narrow" panose="020B0606020202030204" pitchFamily="34" charset="0"/>
              </a:rPr>
              <a:t>“Telehealth can provide greater flexibility, allowing healthcare professionals to use their time effectively in administering strong quality care, while, at the same, offer solutions to address the issues of individuals avoiding the use of psychiatric services due to feeling stigmatized” (</a:t>
            </a:r>
            <a:r>
              <a:rPr lang="en-US" sz="1200" dirty="0" err="1">
                <a:solidFill>
                  <a:schemeClr val="bg1"/>
                </a:solidFill>
                <a:latin typeface="Arial Narrow" panose="020B0606020202030204" pitchFamily="34" charset="0"/>
              </a:rPr>
              <a:t>Özgüç</a:t>
            </a:r>
            <a:r>
              <a:rPr lang="en-US" sz="1200" dirty="0">
                <a:solidFill>
                  <a:schemeClr val="bg1"/>
                </a:solidFill>
                <a:latin typeface="Arial Narrow" panose="020B0606020202030204" pitchFamily="34" charset="0"/>
              </a:rPr>
              <a:t>, 2019).</a:t>
            </a:r>
          </a:p>
        </p:txBody>
      </p:sp>
      <p:sp>
        <p:nvSpPr>
          <p:cNvPr id="13" name="Rectangle 12">
            <a:extLst>
              <a:ext uri="{FF2B5EF4-FFF2-40B4-BE49-F238E27FC236}">
                <a16:creationId xmlns:a16="http://schemas.microsoft.com/office/drawing/2014/main" id="{D8700555-E651-4BEC-806C-548142FF6985}"/>
              </a:ext>
            </a:extLst>
          </p:cNvPr>
          <p:cNvSpPr/>
          <p:nvPr/>
        </p:nvSpPr>
        <p:spPr>
          <a:xfrm>
            <a:off x="4251893" y="1110843"/>
            <a:ext cx="3745696" cy="151586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u="sng" dirty="0">
                <a:solidFill>
                  <a:schemeClr val="bg1"/>
                </a:solidFill>
                <a:latin typeface="Arial Narrow" panose="020B0606020202030204" pitchFamily="34" charset="0"/>
              </a:rPr>
              <a:t>Methodology</a:t>
            </a:r>
          </a:p>
          <a:p>
            <a:r>
              <a:rPr lang="en-US" sz="1200" dirty="0">
                <a:solidFill>
                  <a:schemeClr val="bg1"/>
                </a:solidFill>
                <a:latin typeface="Arial Narrow" panose="020B0606020202030204" pitchFamily="34" charset="0"/>
              </a:rPr>
              <a:t>For my review I used the following criteria:</a:t>
            </a:r>
          </a:p>
          <a:p>
            <a:pPr marL="171450" indent="-171450">
              <a:buFont typeface="Wingdings" panose="05000000000000000000" pitchFamily="2" charset="2"/>
              <a:buChar char="v"/>
            </a:pPr>
            <a:r>
              <a:rPr lang="en-US" sz="1200" dirty="0">
                <a:solidFill>
                  <a:schemeClr val="bg1"/>
                </a:solidFill>
                <a:latin typeface="Arial Narrow" panose="020B0606020202030204" pitchFamily="34" charset="0"/>
              </a:rPr>
              <a:t>Must pertain to metal health </a:t>
            </a:r>
          </a:p>
          <a:p>
            <a:pPr marL="171450" indent="-171450">
              <a:buFont typeface="Wingdings" panose="05000000000000000000" pitchFamily="2" charset="2"/>
              <a:buChar char="v"/>
            </a:pPr>
            <a:r>
              <a:rPr lang="en-US" sz="1200" dirty="0">
                <a:solidFill>
                  <a:schemeClr val="bg1"/>
                </a:solidFill>
                <a:latin typeface="Arial Narrow" panose="020B0606020202030204" pitchFamily="34" charset="0"/>
              </a:rPr>
              <a:t>Must include nursing or other licensed providers other than doctors. </a:t>
            </a:r>
          </a:p>
          <a:p>
            <a:pPr marL="171450" indent="-171450">
              <a:buFont typeface="Wingdings" panose="05000000000000000000" pitchFamily="2" charset="2"/>
              <a:buChar char="v"/>
            </a:pPr>
            <a:r>
              <a:rPr lang="en-US" sz="1200" dirty="0">
                <a:solidFill>
                  <a:schemeClr val="bg1"/>
                </a:solidFill>
                <a:latin typeface="Arial Narrow" panose="020B0606020202030204" pitchFamily="34" charset="0"/>
              </a:rPr>
              <a:t>Must include hospitalization. </a:t>
            </a:r>
          </a:p>
          <a:p>
            <a:pPr marL="171450" indent="-171450">
              <a:buFont typeface="Wingdings" panose="05000000000000000000" pitchFamily="2" charset="2"/>
              <a:buChar char="v"/>
            </a:pPr>
            <a:r>
              <a:rPr lang="en-US" sz="1200" dirty="0">
                <a:solidFill>
                  <a:schemeClr val="bg1"/>
                </a:solidFill>
                <a:latin typeface="Arial Narrow" panose="020B0606020202030204" pitchFamily="34" charset="0"/>
              </a:rPr>
              <a:t>Not all studies mention patient readmission some evaluate other measures of perceived wellbeing. </a:t>
            </a:r>
          </a:p>
        </p:txBody>
      </p:sp>
      <p:sp>
        <p:nvSpPr>
          <p:cNvPr id="14" name="Rectangle 13">
            <a:extLst>
              <a:ext uri="{FF2B5EF4-FFF2-40B4-BE49-F238E27FC236}">
                <a16:creationId xmlns:a16="http://schemas.microsoft.com/office/drawing/2014/main" id="{7A213B8B-B0BC-41A2-8318-DDA77E3DEBC5}"/>
              </a:ext>
            </a:extLst>
          </p:cNvPr>
          <p:cNvSpPr/>
          <p:nvPr/>
        </p:nvSpPr>
        <p:spPr>
          <a:xfrm>
            <a:off x="101600" y="4246722"/>
            <a:ext cx="4005774" cy="134796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u="sng" dirty="0">
                <a:solidFill>
                  <a:schemeClr val="bg1"/>
                </a:solidFill>
                <a:latin typeface="Arial Narrow" panose="020B0606020202030204" pitchFamily="34" charset="0"/>
              </a:rPr>
              <a:t>Conceptual Framework:</a:t>
            </a:r>
          </a:p>
          <a:p>
            <a:r>
              <a:rPr lang="en-US" sz="1200" dirty="0">
                <a:solidFill>
                  <a:schemeClr val="bg1"/>
                </a:solidFill>
                <a:latin typeface="Arial Narrow" panose="020B0606020202030204" pitchFamily="34" charset="0"/>
              </a:rPr>
              <a:t>Peplau’s Interpersonal Relations Theory plays a large role in the nurses ability to form a therapeutic relationship between nurse and patient for as long as is needed to help the patient reach their goals. For this particular group of patients and type of delivery it is important that the nurse and the patient have a good working relationship.  </a:t>
            </a:r>
          </a:p>
        </p:txBody>
      </p:sp>
      <p:sp>
        <p:nvSpPr>
          <p:cNvPr id="15" name="Rectangle 14">
            <a:extLst>
              <a:ext uri="{FF2B5EF4-FFF2-40B4-BE49-F238E27FC236}">
                <a16:creationId xmlns:a16="http://schemas.microsoft.com/office/drawing/2014/main" id="{E407173B-31F5-47DF-ABA9-4C5689002F3B}"/>
              </a:ext>
            </a:extLst>
          </p:cNvPr>
          <p:cNvSpPr/>
          <p:nvPr/>
        </p:nvSpPr>
        <p:spPr>
          <a:xfrm>
            <a:off x="4251892" y="2706334"/>
            <a:ext cx="3745696" cy="2888350"/>
          </a:xfrm>
          <a:prstGeom prst="rect">
            <a:avLst/>
          </a:prstGeom>
          <a:solidFill>
            <a:srgbClr val="FEBD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u="sng" dirty="0">
                <a:solidFill>
                  <a:schemeClr val="bg1"/>
                </a:solidFill>
                <a:latin typeface="Arial Narrow" panose="020B0606020202030204" pitchFamily="34" charset="0"/>
              </a:rPr>
              <a:t>Results:</a:t>
            </a:r>
          </a:p>
          <a:p>
            <a:r>
              <a:rPr lang="en-US" sz="1200" dirty="0">
                <a:solidFill>
                  <a:schemeClr val="bg1"/>
                </a:solidFill>
                <a:latin typeface="Arial Narrow" panose="020B0606020202030204" pitchFamily="34" charset="0"/>
              </a:rPr>
              <a:t>Telehealth is still a relatively new process and for many places one that was implemented quickly in the wake of COVID 19. Due to this in my own practice the increase in patients “attending” their appointments has increased drastically. However, according to the articles evaluated for this review the results are widely varied and could use more evaluation as it pertains to the research question. </a:t>
            </a:r>
          </a:p>
          <a:p>
            <a:pPr marL="171450" indent="-171450">
              <a:buFont typeface="Wingdings" panose="05000000000000000000" pitchFamily="2" charset="2"/>
              <a:buChar char="v"/>
            </a:pPr>
            <a:r>
              <a:rPr lang="en-US" sz="1200" dirty="0">
                <a:solidFill>
                  <a:schemeClr val="bg1"/>
                </a:solidFill>
                <a:latin typeface="Arial Narrow" panose="020B0606020202030204" pitchFamily="34" charset="0"/>
              </a:rPr>
              <a:t> In one study “the frequency of rehospitalization was found to be 23% in the control group while this ratio was 13% in the experimental group…” (</a:t>
            </a:r>
            <a:r>
              <a:rPr lang="en-US" sz="1200" dirty="0" err="1">
                <a:solidFill>
                  <a:schemeClr val="bg1"/>
                </a:solidFill>
                <a:latin typeface="Arial Narrow" panose="020B0606020202030204" pitchFamily="34" charset="0"/>
              </a:rPr>
              <a:t>Uslu</a:t>
            </a:r>
            <a:r>
              <a:rPr lang="en-US" sz="1200" dirty="0">
                <a:solidFill>
                  <a:schemeClr val="bg1"/>
                </a:solidFill>
                <a:latin typeface="Arial Narrow" panose="020B0606020202030204" pitchFamily="34" charset="0"/>
              </a:rPr>
              <a:t>, 2019). </a:t>
            </a:r>
          </a:p>
          <a:p>
            <a:pPr marL="171450" indent="-171450">
              <a:buFont typeface="Wingdings" panose="05000000000000000000" pitchFamily="2" charset="2"/>
              <a:buChar char="v"/>
            </a:pPr>
            <a:r>
              <a:rPr lang="en-US" sz="1200" dirty="0">
                <a:solidFill>
                  <a:schemeClr val="bg1"/>
                </a:solidFill>
                <a:latin typeface="Arial Narrow" panose="020B0606020202030204" pitchFamily="34" charset="0"/>
              </a:rPr>
              <a:t>“…Telepsychiatry has proven effective for the reduction of disease severity in depression, bi-polar depression, post traumatic stress disorder (PTSD), schizophrenia and psychosis” </a:t>
            </a:r>
            <a:r>
              <a:rPr lang="de-DE" sz="1200" dirty="0">
                <a:solidFill>
                  <a:schemeClr val="bg1"/>
                </a:solidFill>
                <a:latin typeface="Arial Narrow" panose="020B0606020202030204" pitchFamily="34" charset="0"/>
              </a:rPr>
              <a:t>(Koblauch, Reinhardt, Lissau, &amp; Jensen, 2016)</a:t>
            </a:r>
            <a:endParaRPr lang="en-US" sz="1200" u="sng" dirty="0">
              <a:solidFill>
                <a:schemeClr val="bg1"/>
              </a:solidFill>
              <a:latin typeface="Arial Narrow" panose="020B0606020202030204" pitchFamily="34" charset="0"/>
            </a:endParaRPr>
          </a:p>
          <a:p>
            <a:pPr marL="171450" indent="-171450">
              <a:buFont typeface="Wingdings" panose="05000000000000000000" pitchFamily="2" charset="2"/>
              <a:buChar char="v"/>
            </a:pPr>
            <a:endParaRPr lang="en-US" sz="1200" dirty="0">
              <a:solidFill>
                <a:schemeClr val="bg1"/>
              </a:solidFill>
              <a:latin typeface="Arial Narrow" panose="020B0606020202030204" pitchFamily="34" charset="0"/>
            </a:endParaRPr>
          </a:p>
        </p:txBody>
      </p:sp>
      <p:graphicFrame>
        <p:nvGraphicFramePr>
          <p:cNvPr id="17" name="Chart 16">
            <a:extLst>
              <a:ext uri="{FF2B5EF4-FFF2-40B4-BE49-F238E27FC236}">
                <a16:creationId xmlns:a16="http://schemas.microsoft.com/office/drawing/2014/main" id="{0181CFB3-EA4E-40F9-A308-8950B2AC0927}"/>
              </a:ext>
            </a:extLst>
          </p:cNvPr>
          <p:cNvGraphicFramePr/>
          <p:nvPr>
            <p:extLst>
              <p:ext uri="{D42A27DB-BD31-4B8C-83A1-F6EECF244321}">
                <p14:modId xmlns:p14="http://schemas.microsoft.com/office/powerpoint/2010/main" val="3415711694"/>
              </p:ext>
            </p:extLst>
          </p:nvPr>
        </p:nvGraphicFramePr>
        <p:xfrm>
          <a:off x="8858366" y="-56905"/>
          <a:ext cx="3105833" cy="18040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297989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157</TotalTime>
  <Words>755</Words>
  <Application>Microsoft Office PowerPoint</Application>
  <PresentationFormat>Widescreen</PresentationFormat>
  <Paragraphs>32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Narrow</vt:lpstr>
      <vt:lpstr>Calibri</vt:lpstr>
      <vt:lpstr>Calibri Light</vt:lpstr>
      <vt:lpstr>Wingdings</vt:lpstr>
      <vt:lpstr>Office Theme</vt:lpstr>
      <vt:lpstr>Telehealth: The Future is Calling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Telehealth: The Future is Calling</dc:title>
  <dc:creator>Key, JoEllen E.</dc:creator>
  <cp:lastModifiedBy>Key, JoEllen E.</cp:lastModifiedBy>
  <cp:revision>12</cp:revision>
  <dcterms:created xsi:type="dcterms:W3CDTF">2020-07-17T18:10:34Z</dcterms:created>
  <dcterms:modified xsi:type="dcterms:W3CDTF">2020-07-17T20:49:11Z</dcterms:modified>
</cp:coreProperties>
</file>