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004000" cy="2103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28" d="100"/>
          <a:sy n="28" d="100"/>
        </p:scale>
        <p:origin x="23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800" dirty="0">
                <a:latin typeface="Times New Roman" panose="02020603050405020304" pitchFamily="18" charset="0"/>
                <a:cs typeface="Times New Roman" panose="02020603050405020304" pitchFamily="18" charset="0"/>
              </a:rPr>
              <a:t>Total Articles Used for Review</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Total Articles Used for Review</c:v>
                </c:pt>
              </c:strCache>
            </c:strRef>
          </c:tx>
          <c:dPt>
            <c:idx val="0"/>
            <c:bubble3D val="0"/>
            <c:spPr>
              <a:solidFill>
                <a:schemeClr val="accent4">
                  <a:shade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663-4582-99F9-8248F08C7A71}"/>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663-4582-99F9-8248F08C7A71}"/>
              </c:ext>
            </c:extLst>
          </c:dPt>
          <c:dPt>
            <c:idx val="2"/>
            <c:bubble3D val="0"/>
            <c:spPr>
              <a:solidFill>
                <a:schemeClr val="accent4">
                  <a:tint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663-4582-99F9-8248F08C7A7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Outline FTR Protocol</c:v>
                </c:pt>
                <c:pt idx="1">
                  <c:v>Literature Review</c:v>
                </c:pt>
                <c:pt idx="2">
                  <c:v>Qualitative Research (RCT)</c:v>
                </c:pt>
              </c:strCache>
            </c:strRef>
          </c:cat>
          <c:val>
            <c:numRef>
              <c:f>Sheet1!$B$2:$B$5</c:f>
              <c:numCache>
                <c:formatCode>General</c:formatCode>
                <c:ptCount val="3"/>
                <c:pt idx="0">
                  <c:v>20</c:v>
                </c:pt>
                <c:pt idx="1">
                  <c:v>20</c:v>
                </c:pt>
                <c:pt idx="2">
                  <c:v>60</c:v>
                </c:pt>
              </c:numCache>
            </c:numRef>
          </c:val>
          <c:extLst>
            <c:ext xmlns:c16="http://schemas.microsoft.com/office/drawing/2014/chart" uri="{C3380CC4-5D6E-409C-BE32-E72D297353CC}">
              <c16:uniqueId val="{00000006-0663-4582-99F9-8248F08C7A7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8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2"/>
        <c:txPr>
          <a:bodyPr rot="0" spcFirstLastPara="1" vertOverflow="ellipsis" vert="horz" wrap="square" anchor="ctr" anchorCtr="1"/>
          <a:lstStyle/>
          <a:p>
            <a:pPr>
              <a:defRPr sz="18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ayout>
        <c:manualLayout>
          <c:xMode val="edge"/>
          <c:yMode val="edge"/>
          <c:x val="0.65341405770515359"/>
          <c:y val="0.23062107434382961"/>
          <c:w val="0.29389955681845159"/>
          <c:h val="0.5664640279869291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3441913"/>
            <a:ext cx="27203400" cy="7321973"/>
          </a:xfrm>
        </p:spPr>
        <p:txBody>
          <a:bodyPr anchor="b"/>
          <a:lstStyle>
            <a:lvl1pPr algn="ctr">
              <a:defRPr sz="18400"/>
            </a:lvl1pPr>
          </a:lstStyle>
          <a:p>
            <a:r>
              <a:rPr lang="en-US"/>
              <a:t>Click to edit Master title style</a:t>
            </a:r>
            <a:endParaRPr lang="en-US" dirty="0"/>
          </a:p>
        </p:txBody>
      </p:sp>
      <p:sp>
        <p:nvSpPr>
          <p:cNvPr id="3" name="Subtitle 2"/>
          <p:cNvSpPr>
            <a:spLocks noGrp="1"/>
          </p:cNvSpPr>
          <p:nvPr>
            <p:ph type="subTitle" idx="1"/>
          </p:nvPr>
        </p:nvSpPr>
        <p:spPr>
          <a:xfrm>
            <a:off x="4000500" y="11046250"/>
            <a:ext cx="24003000" cy="5077670"/>
          </a:xfrm>
        </p:spPr>
        <p:txBody>
          <a:bodyPr/>
          <a:lstStyle>
            <a:lvl1pPr marL="0" indent="0" algn="ctr">
              <a:buNone/>
              <a:defRPr sz="7360"/>
            </a:lvl1pPr>
            <a:lvl2pPr marL="1402095" indent="0" algn="ctr">
              <a:buNone/>
              <a:defRPr sz="6133"/>
            </a:lvl2pPr>
            <a:lvl3pPr marL="2804190" indent="0" algn="ctr">
              <a:buNone/>
              <a:defRPr sz="5520"/>
            </a:lvl3pPr>
            <a:lvl4pPr marL="4206286" indent="0" algn="ctr">
              <a:buNone/>
              <a:defRPr sz="4907"/>
            </a:lvl4pPr>
            <a:lvl5pPr marL="5608381" indent="0" algn="ctr">
              <a:buNone/>
              <a:defRPr sz="4907"/>
            </a:lvl5pPr>
            <a:lvl6pPr marL="7010476" indent="0" algn="ctr">
              <a:buNone/>
              <a:defRPr sz="4907"/>
            </a:lvl6pPr>
            <a:lvl7pPr marL="8412571" indent="0" algn="ctr">
              <a:buNone/>
              <a:defRPr sz="4907"/>
            </a:lvl7pPr>
            <a:lvl8pPr marL="9814667" indent="0" algn="ctr">
              <a:buNone/>
              <a:defRPr sz="4907"/>
            </a:lvl8pPr>
            <a:lvl9pPr marL="11216762" indent="0" algn="ctr">
              <a:buNone/>
              <a:defRPr sz="490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8BF6A1-0B06-409C-91AF-697958AD97D8}"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1745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BF6A1-0B06-409C-91AF-697958AD97D8}"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213308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902864" y="1119717"/>
            <a:ext cx="6900863" cy="1782297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7" y="1119717"/>
            <a:ext cx="20302538" cy="17822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BF6A1-0B06-409C-91AF-697958AD97D8}"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169878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BF6A1-0B06-409C-91AF-697958AD97D8}"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72596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3608" y="5243201"/>
            <a:ext cx="27603450" cy="8748393"/>
          </a:xfrm>
        </p:spPr>
        <p:txBody>
          <a:bodyPr anchor="b"/>
          <a:lstStyle>
            <a:lvl1pPr>
              <a:defRPr sz="18400"/>
            </a:lvl1pPr>
          </a:lstStyle>
          <a:p>
            <a:r>
              <a:rPr lang="en-US"/>
              <a:t>Click to edit Master title style</a:t>
            </a:r>
            <a:endParaRPr lang="en-US" dirty="0"/>
          </a:p>
        </p:txBody>
      </p:sp>
      <p:sp>
        <p:nvSpPr>
          <p:cNvPr id="3" name="Text Placeholder 2"/>
          <p:cNvSpPr>
            <a:spLocks noGrp="1"/>
          </p:cNvSpPr>
          <p:nvPr>
            <p:ph type="body" idx="1"/>
          </p:nvPr>
        </p:nvSpPr>
        <p:spPr>
          <a:xfrm>
            <a:off x="2183608" y="14074358"/>
            <a:ext cx="27603450" cy="4600573"/>
          </a:xfrm>
        </p:spPr>
        <p:txBody>
          <a:bodyPr/>
          <a:lstStyle>
            <a:lvl1pPr marL="0" indent="0">
              <a:buNone/>
              <a:defRPr sz="7360">
                <a:solidFill>
                  <a:schemeClr val="tx1"/>
                </a:solidFill>
              </a:defRPr>
            </a:lvl1pPr>
            <a:lvl2pPr marL="1402095" indent="0">
              <a:buNone/>
              <a:defRPr sz="6133">
                <a:solidFill>
                  <a:schemeClr val="tx1">
                    <a:tint val="75000"/>
                  </a:schemeClr>
                </a:solidFill>
              </a:defRPr>
            </a:lvl2pPr>
            <a:lvl3pPr marL="2804190" indent="0">
              <a:buNone/>
              <a:defRPr sz="5520">
                <a:solidFill>
                  <a:schemeClr val="tx1">
                    <a:tint val="75000"/>
                  </a:schemeClr>
                </a:solidFill>
              </a:defRPr>
            </a:lvl3pPr>
            <a:lvl4pPr marL="4206286" indent="0">
              <a:buNone/>
              <a:defRPr sz="4907">
                <a:solidFill>
                  <a:schemeClr val="tx1">
                    <a:tint val="75000"/>
                  </a:schemeClr>
                </a:solidFill>
              </a:defRPr>
            </a:lvl4pPr>
            <a:lvl5pPr marL="5608381" indent="0">
              <a:buNone/>
              <a:defRPr sz="4907">
                <a:solidFill>
                  <a:schemeClr val="tx1">
                    <a:tint val="75000"/>
                  </a:schemeClr>
                </a:solidFill>
              </a:defRPr>
            </a:lvl5pPr>
            <a:lvl6pPr marL="7010476" indent="0">
              <a:buNone/>
              <a:defRPr sz="4907">
                <a:solidFill>
                  <a:schemeClr val="tx1">
                    <a:tint val="75000"/>
                  </a:schemeClr>
                </a:solidFill>
              </a:defRPr>
            </a:lvl6pPr>
            <a:lvl7pPr marL="8412571" indent="0">
              <a:buNone/>
              <a:defRPr sz="4907">
                <a:solidFill>
                  <a:schemeClr val="tx1">
                    <a:tint val="75000"/>
                  </a:schemeClr>
                </a:solidFill>
              </a:defRPr>
            </a:lvl7pPr>
            <a:lvl8pPr marL="9814667" indent="0">
              <a:buNone/>
              <a:defRPr sz="4907">
                <a:solidFill>
                  <a:schemeClr val="tx1">
                    <a:tint val="75000"/>
                  </a:schemeClr>
                </a:solidFill>
              </a:defRPr>
            </a:lvl8pPr>
            <a:lvl9pPr marL="11216762" indent="0">
              <a:buNone/>
              <a:defRPr sz="49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BF6A1-0B06-409C-91AF-697958AD97D8}"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203816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00275" y="5598583"/>
            <a:ext cx="13601700"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202025" y="5598583"/>
            <a:ext cx="13601700"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8BF6A1-0B06-409C-91AF-697958AD97D8}"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306199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4443" y="1119721"/>
            <a:ext cx="27603450" cy="40650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4447" y="5155567"/>
            <a:ext cx="13539190" cy="2526663"/>
          </a:xfrm>
        </p:spPr>
        <p:txBody>
          <a:bodyPr anchor="b"/>
          <a:lstStyle>
            <a:lvl1pPr marL="0" indent="0">
              <a:buNone/>
              <a:defRPr sz="7360" b="1"/>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a:t>Click to edit Master text styles</a:t>
            </a:r>
          </a:p>
        </p:txBody>
      </p:sp>
      <p:sp>
        <p:nvSpPr>
          <p:cNvPr id="4" name="Content Placeholder 3"/>
          <p:cNvSpPr>
            <a:spLocks noGrp="1"/>
          </p:cNvSpPr>
          <p:nvPr>
            <p:ph sz="half" idx="2"/>
          </p:nvPr>
        </p:nvSpPr>
        <p:spPr>
          <a:xfrm>
            <a:off x="2204447" y="7682230"/>
            <a:ext cx="13539190" cy="11299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202027" y="5155567"/>
            <a:ext cx="13605869" cy="2526663"/>
          </a:xfrm>
        </p:spPr>
        <p:txBody>
          <a:bodyPr anchor="b"/>
          <a:lstStyle>
            <a:lvl1pPr marL="0" indent="0">
              <a:buNone/>
              <a:defRPr sz="7360" b="1"/>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a:t>Click to edit Master text styles</a:t>
            </a:r>
          </a:p>
        </p:txBody>
      </p:sp>
      <p:sp>
        <p:nvSpPr>
          <p:cNvPr id="6" name="Content Placeholder 5"/>
          <p:cNvSpPr>
            <a:spLocks noGrp="1"/>
          </p:cNvSpPr>
          <p:nvPr>
            <p:ph sz="quarter" idx="4"/>
          </p:nvPr>
        </p:nvSpPr>
        <p:spPr>
          <a:xfrm>
            <a:off x="16202027" y="7682230"/>
            <a:ext cx="13605869" cy="11299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8BF6A1-0B06-409C-91AF-697958AD97D8}"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3629735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8BF6A1-0B06-409C-91AF-697958AD97D8}"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3786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BF6A1-0B06-409C-91AF-697958AD97D8}"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4122369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1402080"/>
            <a:ext cx="10322123" cy="4907280"/>
          </a:xfrm>
        </p:spPr>
        <p:txBody>
          <a:bodyPr anchor="b"/>
          <a:lstStyle>
            <a:lvl1pPr>
              <a:defRPr sz="9813"/>
            </a:lvl1pPr>
          </a:lstStyle>
          <a:p>
            <a:r>
              <a:rPr lang="en-US"/>
              <a:t>Click to edit Master title style</a:t>
            </a:r>
            <a:endParaRPr lang="en-US" dirty="0"/>
          </a:p>
        </p:txBody>
      </p:sp>
      <p:sp>
        <p:nvSpPr>
          <p:cNvPr id="3" name="Content Placeholder 2"/>
          <p:cNvSpPr>
            <a:spLocks noGrp="1"/>
          </p:cNvSpPr>
          <p:nvPr>
            <p:ph idx="1"/>
          </p:nvPr>
        </p:nvSpPr>
        <p:spPr>
          <a:xfrm>
            <a:off x="13605869" y="3028108"/>
            <a:ext cx="16202025" cy="14945783"/>
          </a:xfrm>
        </p:spPr>
        <p:txBody>
          <a:bodyPr/>
          <a:lstStyle>
            <a:lvl1pPr>
              <a:defRPr sz="9813"/>
            </a:lvl1pPr>
            <a:lvl2pPr>
              <a:defRPr sz="8587"/>
            </a:lvl2pPr>
            <a:lvl3pPr>
              <a:defRPr sz="7360"/>
            </a:lvl3pPr>
            <a:lvl4pPr>
              <a:defRPr sz="6133"/>
            </a:lvl4pPr>
            <a:lvl5pPr>
              <a:defRPr sz="6133"/>
            </a:lvl5pPr>
            <a:lvl6pPr>
              <a:defRPr sz="6133"/>
            </a:lvl6pPr>
            <a:lvl7pPr>
              <a:defRPr sz="6133"/>
            </a:lvl7pPr>
            <a:lvl8pPr>
              <a:defRPr sz="6133"/>
            </a:lvl8pPr>
            <a:lvl9pPr>
              <a:defRPr sz="6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04444" y="6309360"/>
            <a:ext cx="10322123" cy="11688870"/>
          </a:xfrm>
        </p:spPr>
        <p:txBody>
          <a:bodyPr/>
          <a:lstStyle>
            <a:lvl1pPr marL="0" indent="0">
              <a:buNone/>
              <a:defRPr sz="4907"/>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a:t>Click to edit Master text styles</a:t>
            </a:r>
          </a:p>
        </p:txBody>
      </p:sp>
      <p:sp>
        <p:nvSpPr>
          <p:cNvPr id="5" name="Date Placeholder 4"/>
          <p:cNvSpPr>
            <a:spLocks noGrp="1"/>
          </p:cNvSpPr>
          <p:nvPr>
            <p:ph type="dt" sz="half" idx="10"/>
          </p:nvPr>
        </p:nvSpPr>
        <p:spPr/>
        <p:txBody>
          <a:bodyPr/>
          <a:lstStyle/>
          <a:p>
            <a:fld id="{BD8BF6A1-0B06-409C-91AF-697958AD97D8}"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35250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1402080"/>
            <a:ext cx="10322123" cy="4907280"/>
          </a:xfrm>
        </p:spPr>
        <p:txBody>
          <a:bodyPr anchor="b"/>
          <a:lstStyle>
            <a:lvl1pPr>
              <a:defRPr sz="9813"/>
            </a:lvl1pPr>
          </a:lstStyle>
          <a:p>
            <a:r>
              <a:rPr lang="en-US"/>
              <a:t>Click to edit Master title style</a:t>
            </a:r>
            <a:endParaRPr lang="en-US" dirty="0"/>
          </a:p>
        </p:txBody>
      </p:sp>
      <p:sp>
        <p:nvSpPr>
          <p:cNvPr id="3" name="Picture Placeholder 2"/>
          <p:cNvSpPr>
            <a:spLocks noGrp="1" noChangeAspect="1"/>
          </p:cNvSpPr>
          <p:nvPr>
            <p:ph type="pic" idx="1"/>
          </p:nvPr>
        </p:nvSpPr>
        <p:spPr>
          <a:xfrm>
            <a:off x="13605869" y="3028108"/>
            <a:ext cx="16202025" cy="14945783"/>
          </a:xfrm>
        </p:spPr>
        <p:txBody>
          <a:bodyPr anchor="t"/>
          <a:lstStyle>
            <a:lvl1pPr marL="0" indent="0">
              <a:buNone/>
              <a:defRPr sz="9813"/>
            </a:lvl1pPr>
            <a:lvl2pPr marL="1402095" indent="0">
              <a:buNone/>
              <a:defRPr sz="8587"/>
            </a:lvl2pPr>
            <a:lvl3pPr marL="2804190" indent="0">
              <a:buNone/>
              <a:defRPr sz="7360"/>
            </a:lvl3pPr>
            <a:lvl4pPr marL="4206286" indent="0">
              <a:buNone/>
              <a:defRPr sz="6133"/>
            </a:lvl4pPr>
            <a:lvl5pPr marL="5608381" indent="0">
              <a:buNone/>
              <a:defRPr sz="6133"/>
            </a:lvl5pPr>
            <a:lvl6pPr marL="7010476" indent="0">
              <a:buNone/>
              <a:defRPr sz="6133"/>
            </a:lvl6pPr>
            <a:lvl7pPr marL="8412571" indent="0">
              <a:buNone/>
              <a:defRPr sz="6133"/>
            </a:lvl7pPr>
            <a:lvl8pPr marL="9814667" indent="0">
              <a:buNone/>
              <a:defRPr sz="6133"/>
            </a:lvl8pPr>
            <a:lvl9pPr marL="11216762" indent="0">
              <a:buNone/>
              <a:defRPr sz="6133"/>
            </a:lvl9pPr>
          </a:lstStyle>
          <a:p>
            <a:r>
              <a:rPr lang="en-US"/>
              <a:t>Click icon to add picture</a:t>
            </a:r>
            <a:endParaRPr lang="en-US" dirty="0"/>
          </a:p>
        </p:txBody>
      </p:sp>
      <p:sp>
        <p:nvSpPr>
          <p:cNvPr id="4" name="Text Placeholder 3"/>
          <p:cNvSpPr>
            <a:spLocks noGrp="1"/>
          </p:cNvSpPr>
          <p:nvPr>
            <p:ph type="body" sz="half" idx="2"/>
          </p:nvPr>
        </p:nvSpPr>
        <p:spPr>
          <a:xfrm>
            <a:off x="2204444" y="6309360"/>
            <a:ext cx="10322123" cy="11688870"/>
          </a:xfrm>
        </p:spPr>
        <p:txBody>
          <a:bodyPr/>
          <a:lstStyle>
            <a:lvl1pPr marL="0" indent="0">
              <a:buNone/>
              <a:defRPr sz="4907"/>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a:t>Click to edit Master text styles</a:t>
            </a:r>
          </a:p>
        </p:txBody>
      </p:sp>
      <p:sp>
        <p:nvSpPr>
          <p:cNvPr id="5" name="Date Placeholder 4"/>
          <p:cNvSpPr>
            <a:spLocks noGrp="1"/>
          </p:cNvSpPr>
          <p:nvPr>
            <p:ph type="dt" sz="half" idx="10"/>
          </p:nvPr>
        </p:nvSpPr>
        <p:spPr/>
        <p:txBody>
          <a:bodyPr/>
          <a:lstStyle/>
          <a:p>
            <a:fld id="{BD8BF6A1-0B06-409C-91AF-697958AD97D8}"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2DD33-A231-4660-A7BB-54C33F387591}" type="slidenum">
              <a:rPr lang="en-US" smtClean="0"/>
              <a:t>‹#›</a:t>
            </a:fld>
            <a:endParaRPr lang="en-US"/>
          </a:p>
        </p:txBody>
      </p:sp>
    </p:spTree>
    <p:extLst>
      <p:ext uri="{BB962C8B-B14F-4D97-AF65-F5344CB8AC3E}">
        <p14:creationId xmlns:p14="http://schemas.microsoft.com/office/powerpoint/2010/main" val="14892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5" y="1119721"/>
            <a:ext cx="27603450" cy="40650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00275" y="5598583"/>
            <a:ext cx="27603450" cy="133441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00275" y="19492811"/>
            <a:ext cx="7200900" cy="1119717"/>
          </a:xfrm>
          <a:prstGeom prst="rect">
            <a:avLst/>
          </a:prstGeom>
        </p:spPr>
        <p:txBody>
          <a:bodyPr vert="horz" lIns="91440" tIns="45720" rIns="91440" bIns="45720" rtlCol="0" anchor="ctr"/>
          <a:lstStyle>
            <a:lvl1pPr algn="l">
              <a:defRPr sz="3680">
                <a:solidFill>
                  <a:schemeClr val="tx1">
                    <a:tint val="75000"/>
                  </a:schemeClr>
                </a:solidFill>
              </a:defRPr>
            </a:lvl1pPr>
          </a:lstStyle>
          <a:p>
            <a:fld id="{BD8BF6A1-0B06-409C-91AF-697958AD97D8}" type="datetimeFigureOut">
              <a:rPr lang="en-US" smtClean="0"/>
              <a:t>5/5/2020</a:t>
            </a:fld>
            <a:endParaRPr lang="en-US"/>
          </a:p>
        </p:txBody>
      </p:sp>
      <p:sp>
        <p:nvSpPr>
          <p:cNvPr id="5" name="Footer Placeholder 4"/>
          <p:cNvSpPr>
            <a:spLocks noGrp="1"/>
          </p:cNvSpPr>
          <p:nvPr>
            <p:ph type="ftr" sz="quarter" idx="3"/>
          </p:nvPr>
        </p:nvSpPr>
        <p:spPr>
          <a:xfrm>
            <a:off x="10601325" y="19492811"/>
            <a:ext cx="10801350" cy="1119717"/>
          </a:xfrm>
          <a:prstGeom prst="rect">
            <a:avLst/>
          </a:prstGeom>
        </p:spPr>
        <p:txBody>
          <a:bodyPr vert="horz" lIns="91440" tIns="45720" rIns="91440" bIns="45720" rtlCol="0" anchor="ctr"/>
          <a:lstStyle>
            <a:lvl1pPr algn="ctr">
              <a:defRPr sz="3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602825" y="19492811"/>
            <a:ext cx="7200900" cy="1119717"/>
          </a:xfrm>
          <a:prstGeom prst="rect">
            <a:avLst/>
          </a:prstGeom>
        </p:spPr>
        <p:txBody>
          <a:bodyPr vert="horz" lIns="91440" tIns="45720" rIns="91440" bIns="45720" rtlCol="0" anchor="ctr"/>
          <a:lstStyle>
            <a:lvl1pPr algn="r">
              <a:defRPr sz="3680">
                <a:solidFill>
                  <a:schemeClr val="tx1">
                    <a:tint val="75000"/>
                  </a:schemeClr>
                </a:solidFill>
              </a:defRPr>
            </a:lvl1pPr>
          </a:lstStyle>
          <a:p>
            <a:fld id="{8DB2DD33-A231-4660-A7BB-54C33F387591}" type="slidenum">
              <a:rPr lang="en-US" smtClean="0"/>
              <a:t>‹#›</a:t>
            </a:fld>
            <a:endParaRPr lang="en-US"/>
          </a:p>
        </p:txBody>
      </p:sp>
    </p:spTree>
    <p:extLst>
      <p:ext uri="{BB962C8B-B14F-4D97-AF65-F5344CB8AC3E}">
        <p14:creationId xmlns:p14="http://schemas.microsoft.com/office/powerpoint/2010/main" val="284637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04190" rtl="0" eaLnBrk="1" latinLnBrk="0" hangingPunct="1">
        <a:lnSpc>
          <a:spcPct val="90000"/>
        </a:lnSpc>
        <a:spcBef>
          <a:spcPct val="0"/>
        </a:spcBef>
        <a:buNone/>
        <a:defRPr sz="13493" kern="1200">
          <a:solidFill>
            <a:schemeClr val="tx1"/>
          </a:solidFill>
          <a:latin typeface="+mj-lt"/>
          <a:ea typeface="+mj-ea"/>
          <a:cs typeface="+mj-cs"/>
        </a:defRPr>
      </a:lvl1pPr>
    </p:titleStyle>
    <p:bodyStyle>
      <a:lvl1pPr marL="701048" indent="-701048" algn="l" defTabSz="2804190" rtl="0" eaLnBrk="1" latinLnBrk="0" hangingPunct="1">
        <a:lnSpc>
          <a:spcPct val="90000"/>
        </a:lnSpc>
        <a:spcBef>
          <a:spcPts val="3067"/>
        </a:spcBef>
        <a:buFont typeface="Arial" panose="020B0604020202020204" pitchFamily="34" charset="0"/>
        <a:buChar char="•"/>
        <a:defRPr sz="8587" kern="1200">
          <a:solidFill>
            <a:schemeClr val="tx1"/>
          </a:solidFill>
          <a:latin typeface="+mn-lt"/>
          <a:ea typeface="+mn-ea"/>
          <a:cs typeface="+mn-cs"/>
        </a:defRPr>
      </a:lvl1pPr>
      <a:lvl2pPr marL="2103143" indent="-701048" algn="l" defTabSz="2804190" rtl="0" eaLnBrk="1" latinLnBrk="0" hangingPunct="1">
        <a:lnSpc>
          <a:spcPct val="90000"/>
        </a:lnSpc>
        <a:spcBef>
          <a:spcPts val="1533"/>
        </a:spcBef>
        <a:buFont typeface="Arial" panose="020B0604020202020204" pitchFamily="34" charset="0"/>
        <a:buChar char="•"/>
        <a:defRPr sz="7360" kern="1200">
          <a:solidFill>
            <a:schemeClr val="tx1"/>
          </a:solidFill>
          <a:latin typeface="+mn-lt"/>
          <a:ea typeface="+mn-ea"/>
          <a:cs typeface="+mn-cs"/>
        </a:defRPr>
      </a:lvl2pPr>
      <a:lvl3pPr marL="3505238" indent="-701048" algn="l" defTabSz="2804190" rtl="0" eaLnBrk="1" latinLnBrk="0" hangingPunct="1">
        <a:lnSpc>
          <a:spcPct val="90000"/>
        </a:lnSpc>
        <a:spcBef>
          <a:spcPts val="1533"/>
        </a:spcBef>
        <a:buFont typeface="Arial" panose="020B0604020202020204" pitchFamily="34" charset="0"/>
        <a:buChar char="•"/>
        <a:defRPr sz="6133" kern="1200">
          <a:solidFill>
            <a:schemeClr val="tx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p:bodyStyle>
    <p:otherStyle>
      <a:defPPr>
        <a:defRPr lang="en-US"/>
      </a:defPPr>
      <a:lvl1pPr marL="0" algn="l" defTabSz="2804190" rtl="0" eaLnBrk="1" latinLnBrk="0" hangingPunct="1">
        <a:defRPr sz="5520" kern="1200">
          <a:solidFill>
            <a:schemeClr val="tx1"/>
          </a:solidFill>
          <a:latin typeface="+mn-lt"/>
          <a:ea typeface="+mn-ea"/>
          <a:cs typeface="+mn-cs"/>
        </a:defRPr>
      </a:lvl1pPr>
      <a:lvl2pPr marL="1402095" algn="l" defTabSz="2804190" rtl="0" eaLnBrk="1" latinLnBrk="0" hangingPunct="1">
        <a:defRPr sz="5520" kern="1200">
          <a:solidFill>
            <a:schemeClr val="tx1"/>
          </a:solidFill>
          <a:latin typeface="+mn-lt"/>
          <a:ea typeface="+mn-ea"/>
          <a:cs typeface="+mn-cs"/>
        </a:defRPr>
      </a:lvl2pPr>
      <a:lvl3pPr marL="2804190" algn="l" defTabSz="2804190" rtl="0" eaLnBrk="1" latinLnBrk="0" hangingPunct="1">
        <a:defRPr sz="5520" kern="1200">
          <a:solidFill>
            <a:schemeClr val="tx1"/>
          </a:solidFill>
          <a:latin typeface="+mn-lt"/>
          <a:ea typeface="+mn-ea"/>
          <a:cs typeface="+mn-cs"/>
        </a:defRPr>
      </a:lvl3pPr>
      <a:lvl4pPr marL="4206286" algn="l" defTabSz="2804190" rtl="0" eaLnBrk="1" latinLnBrk="0" hangingPunct="1">
        <a:defRPr sz="5520" kern="1200">
          <a:solidFill>
            <a:schemeClr val="tx1"/>
          </a:solidFill>
          <a:latin typeface="+mn-lt"/>
          <a:ea typeface="+mn-ea"/>
          <a:cs typeface="+mn-cs"/>
        </a:defRPr>
      </a:lvl4pPr>
      <a:lvl5pPr marL="5608381" algn="l" defTabSz="2804190" rtl="0" eaLnBrk="1" latinLnBrk="0" hangingPunct="1">
        <a:defRPr sz="5520" kern="1200">
          <a:solidFill>
            <a:schemeClr val="tx1"/>
          </a:solidFill>
          <a:latin typeface="+mn-lt"/>
          <a:ea typeface="+mn-ea"/>
          <a:cs typeface="+mn-cs"/>
        </a:defRPr>
      </a:lvl5pPr>
      <a:lvl6pPr marL="7010476" algn="l" defTabSz="2804190" rtl="0" eaLnBrk="1" latinLnBrk="0" hangingPunct="1">
        <a:defRPr sz="5520" kern="1200">
          <a:solidFill>
            <a:schemeClr val="tx1"/>
          </a:solidFill>
          <a:latin typeface="+mn-lt"/>
          <a:ea typeface="+mn-ea"/>
          <a:cs typeface="+mn-cs"/>
        </a:defRPr>
      </a:lvl6pPr>
      <a:lvl7pPr marL="8412571" algn="l" defTabSz="2804190" rtl="0" eaLnBrk="1" latinLnBrk="0" hangingPunct="1">
        <a:defRPr sz="5520" kern="1200">
          <a:solidFill>
            <a:schemeClr val="tx1"/>
          </a:solidFill>
          <a:latin typeface="+mn-lt"/>
          <a:ea typeface="+mn-ea"/>
          <a:cs typeface="+mn-cs"/>
        </a:defRPr>
      </a:lvl7pPr>
      <a:lvl8pPr marL="9814667" algn="l" defTabSz="2804190" rtl="0" eaLnBrk="1" latinLnBrk="0" hangingPunct="1">
        <a:defRPr sz="5520" kern="1200">
          <a:solidFill>
            <a:schemeClr val="tx1"/>
          </a:solidFill>
          <a:latin typeface="+mn-lt"/>
          <a:ea typeface="+mn-ea"/>
          <a:cs typeface="+mn-cs"/>
        </a:defRPr>
      </a:lvl8pPr>
      <a:lvl9pPr marL="11216762" algn="l" defTabSz="2804190" rtl="0" eaLnBrk="1" latinLnBrk="0" hangingPunct="1">
        <a:defRPr sz="5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Fort_Hays_Tiger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071B8A-41D7-4AAB-8762-E3F30D98436C}"/>
              </a:ext>
            </a:extLst>
          </p:cNvPr>
          <p:cNvSpPr txBox="1"/>
          <p:nvPr/>
        </p:nvSpPr>
        <p:spPr>
          <a:xfrm>
            <a:off x="0" y="1080169"/>
            <a:ext cx="32004000" cy="1229894"/>
          </a:xfrm>
          <a:prstGeom prst="rect">
            <a:avLst/>
          </a:prstGeom>
          <a:solidFill>
            <a:schemeClr val="accent4"/>
          </a:solidFill>
        </p:spPr>
        <p:txBody>
          <a:bodyPr wrap="square" rtlCol="0">
            <a:spAutoFit/>
          </a:bodyPr>
          <a:lstStyle/>
          <a:p>
            <a:pPr algn="ctr"/>
            <a:r>
              <a:rPr lang="en-US" sz="7200" b="1" dirty="0">
                <a:latin typeface="High Tower Text" panose="02040502050506030303" pitchFamily="18" charset="0"/>
              </a:rPr>
              <a:t>Fast-Tracking Rehabilitation in Orthopedic Patients</a:t>
            </a:r>
          </a:p>
        </p:txBody>
      </p:sp>
      <p:pic>
        <p:nvPicPr>
          <p:cNvPr id="6" name="Picture 5" descr="A picture containing graphics, drawing, graffiti&#10;&#10;Description automatically generated">
            <a:extLst>
              <a:ext uri="{FF2B5EF4-FFF2-40B4-BE49-F238E27FC236}">
                <a16:creationId xmlns:a16="http://schemas.microsoft.com/office/drawing/2014/main" id="{691E8AEF-20D9-4686-8C63-B7576BA9BF2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28353" y="273211"/>
            <a:ext cx="4107937" cy="4073704"/>
          </a:xfrm>
          <a:prstGeom prst="rect">
            <a:avLst/>
          </a:prstGeom>
        </p:spPr>
      </p:pic>
      <p:pic>
        <p:nvPicPr>
          <p:cNvPr id="10" name="Picture 9" descr="A picture containing graphics, drawing, graffiti&#10;&#10;Description automatically generated">
            <a:extLst>
              <a:ext uri="{FF2B5EF4-FFF2-40B4-BE49-F238E27FC236}">
                <a16:creationId xmlns:a16="http://schemas.microsoft.com/office/drawing/2014/main" id="{F59EFC3F-E831-4DD6-834D-C86B4C6AC3D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067710" y="273211"/>
            <a:ext cx="4107937" cy="4073704"/>
          </a:xfrm>
          <a:prstGeom prst="rect">
            <a:avLst/>
          </a:prstGeom>
        </p:spPr>
      </p:pic>
      <p:sp>
        <p:nvSpPr>
          <p:cNvPr id="11" name="TextBox 10">
            <a:extLst>
              <a:ext uri="{FF2B5EF4-FFF2-40B4-BE49-F238E27FC236}">
                <a16:creationId xmlns:a16="http://schemas.microsoft.com/office/drawing/2014/main" id="{515F3018-4F0E-4842-A8B2-BE726F7DC8B7}"/>
              </a:ext>
            </a:extLst>
          </p:cNvPr>
          <p:cNvSpPr txBox="1"/>
          <p:nvPr/>
        </p:nvSpPr>
        <p:spPr>
          <a:xfrm>
            <a:off x="6063916" y="2737072"/>
            <a:ext cx="20175441" cy="1938992"/>
          </a:xfrm>
          <a:prstGeom prst="rect">
            <a:avLst/>
          </a:prstGeom>
          <a:noFill/>
        </p:spPr>
        <p:txBody>
          <a:bodyPr wrap="square" rtlCol="0">
            <a:spAutoFit/>
          </a:bodyPr>
          <a:lstStyle/>
          <a:p>
            <a:pPr algn="ctr"/>
            <a:r>
              <a:rPr lang="en-US" sz="6000" dirty="0">
                <a:solidFill>
                  <a:schemeClr val="bg1"/>
                </a:solidFill>
                <a:latin typeface="High Tower Text" panose="02040502050506030303" pitchFamily="18" charset="0"/>
              </a:rPr>
              <a:t>Kinsey Post, RN, FHNS</a:t>
            </a:r>
          </a:p>
          <a:p>
            <a:pPr algn="ctr"/>
            <a:r>
              <a:rPr lang="en-US" sz="6000" dirty="0">
                <a:solidFill>
                  <a:schemeClr val="bg1"/>
                </a:solidFill>
                <a:latin typeface="High Tower Text" panose="02040502050506030303" pitchFamily="18" charset="0"/>
              </a:rPr>
              <a:t>Fort Hays State University, Nursing Department</a:t>
            </a:r>
          </a:p>
        </p:txBody>
      </p:sp>
      <p:sp>
        <p:nvSpPr>
          <p:cNvPr id="12" name="TextBox 11">
            <a:extLst>
              <a:ext uri="{FF2B5EF4-FFF2-40B4-BE49-F238E27FC236}">
                <a16:creationId xmlns:a16="http://schemas.microsoft.com/office/drawing/2014/main" id="{CA273A85-1F25-4442-AAEE-A622B5775758}"/>
              </a:ext>
            </a:extLst>
          </p:cNvPr>
          <p:cNvSpPr txBox="1"/>
          <p:nvPr/>
        </p:nvSpPr>
        <p:spPr>
          <a:xfrm>
            <a:off x="1151466" y="5204672"/>
            <a:ext cx="6265333" cy="15234940"/>
          </a:xfrm>
          <a:prstGeom prst="rect">
            <a:avLst/>
          </a:prstGeom>
          <a:solidFill>
            <a:schemeClr val="accent4"/>
          </a:solidFill>
        </p:spPr>
        <p:txBody>
          <a:bodyPr wrap="square" numCol="1" rtlCol="0">
            <a:spAutoFit/>
          </a:bodyPr>
          <a:lstStyle/>
          <a:p>
            <a:pPr algn="ctr"/>
            <a:r>
              <a:rPr lang="en-US" sz="4800" b="1" dirty="0">
                <a:latin typeface="High Tower Text" panose="02040502050506030303" pitchFamily="18" charset="0"/>
              </a:rPr>
              <a:t>Introduction</a:t>
            </a:r>
          </a:p>
          <a:p>
            <a:r>
              <a:rPr lang="en-US" sz="2400" dirty="0">
                <a:latin typeface="Times New Roman" panose="02020603050405020304" pitchFamily="18" charset="0"/>
                <a:cs typeface="Times New Roman" panose="02020603050405020304" pitchFamily="18" charset="0"/>
              </a:rPr>
              <a:t>In 2020 there is expected to be 6.6 million orthopedic surgeries done in the United States (</a:t>
            </a:r>
            <a:r>
              <a:rPr lang="en-US" sz="2400" dirty="0" err="1">
                <a:latin typeface="Times New Roman" panose="02020603050405020304" pitchFamily="18" charset="0"/>
                <a:cs typeface="Times New Roman" panose="02020603050405020304" pitchFamily="18" charset="0"/>
              </a:rPr>
              <a:t>Dyrda</a:t>
            </a:r>
            <a:r>
              <a:rPr lang="en-US" sz="2400" dirty="0">
                <a:latin typeface="Times New Roman" panose="02020603050405020304" pitchFamily="18" charset="0"/>
                <a:cs typeface="Times New Roman" panose="02020603050405020304" pitchFamily="18" charset="0"/>
              </a:rPr>
              <a:t>, n.d.).  According to Medicare most orthopedic surgeries are considered outpatient status regardless of age.  Complications from orthopedic surgeries tend to increase with age.  Some complications include but are not limited to:</a:t>
            </a:r>
          </a:p>
          <a:p>
            <a:r>
              <a:rPr lang="en-US" sz="2400" dirty="0">
                <a:latin typeface="Times New Roman" panose="02020603050405020304" pitchFamily="18" charset="0"/>
                <a:cs typeface="Times New Roman" panose="02020603050405020304" pitchFamily="18" charset="0"/>
              </a:rPr>
              <a:t>	Infection				Stiffness </a:t>
            </a:r>
          </a:p>
          <a:p>
            <a:r>
              <a:rPr lang="en-US" sz="2400" dirty="0">
                <a:latin typeface="Times New Roman" panose="02020603050405020304" pitchFamily="18" charset="0"/>
                <a:cs typeface="Times New Roman" panose="02020603050405020304" pitchFamily="18" charset="0"/>
              </a:rPr>
              <a:t>	Constipation			Nausea/Vomiting </a:t>
            </a:r>
          </a:p>
          <a:p>
            <a:r>
              <a:rPr lang="en-US" sz="2400" dirty="0">
                <a:latin typeface="Times New Roman" panose="02020603050405020304" pitchFamily="18" charset="0"/>
                <a:cs typeface="Times New Roman" panose="02020603050405020304" pitchFamily="18" charset="0"/>
              </a:rPr>
              <a:t>	Ileus					Falls</a:t>
            </a:r>
          </a:p>
          <a:p>
            <a:r>
              <a:rPr lang="en-US" sz="2400" dirty="0">
                <a:latin typeface="Times New Roman" panose="02020603050405020304" pitchFamily="18" charset="0"/>
                <a:cs typeface="Times New Roman" panose="02020603050405020304" pitchFamily="18" charset="0"/>
              </a:rPr>
              <a:t>	Pain					Blood clots</a:t>
            </a:r>
          </a:p>
          <a:p>
            <a:endParaRPr lang="en-US" sz="2400" b="1" dirty="0">
              <a:latin typeface="High Tower Text" panose="02040502050506030303" pitchFamily="18" charset="0"/>
            </a:endParaRPr>
          </a:p>
          <a:p>
            <a:pPr algn="ctr"/>
            <a:r>
              <a:rPr lang="en-US" sz="4800" b="1" dirty="0">
                <a:latin typeface="High Tower Text" panose="02040502050506030303" pitchFamily="18" charset="0"/>
              </a:rPr>
              <a:t>Research Question</a:t>
            </a:r>
          </a:p>
          <a:p>
            <a:r>
              <a:rPr lang="en-US" sz="2400" dirty="0">
                <a:latin typeface="Times New Roman" panose="02020603050405020304" pitchFamily="18" charset="0"/>
                <a:cs typeface="Times New Roman" panose="02020603050405020304" pitchFamily="18" charset="0"/>
              </a:rPr>
              <a:t>In patients undergoing orthopedic surgery under general anesthesia, what is the effect of fast‑track rehabilitation (FTR) on reducing the complications and promote the recovery of the orthopedic patient compared with traditional care?</a:t>
            </a:r>
          </a:p>
          <a:p>
            <a:endParaRPr lang="en-US" sz="2400" b="1" dirty="0">
              <a:latin typeface="High Tower Text" panose="02040502050506030303" pitchFamily="18" charset="0"/>
            </a:endParaRPr>
          </a:p>
          <a:p>
            <a:pPr algn="ctr"/>
            <a:r>
              <a:rPr lang="en-US" sz="4800" b="1" dirty="0">
                <a:latin typeface="High Tower Text" panose="02040502050506030303" pitchFamily="18" charset="0"/>
              </a:rPr>
              <a:t>Purpose</a:t>
            </a:r>
          </a:p>
          <a:p>
            <a:r>
              <a:rPr lang="en-US" sz="2400" dirty="0">
                <a:latin typeface="Times New Roman" panose="02020603050405020304" pitchFamily="18" charset="0"/>
                <a:cs typeface="Times New Roman" panose="02020603050405020304" pitchFamily="18" charset="0"/>
              </a:rPr>
              <a:t>The purpose of my research is to compare the outcome of orthopedic surgeries using conventional nursing interventions to new fast-track rehabilitation.  The goal of this research to is to see a decrease in complications and promotion of recovery.</a:t>
            </a:r>
          </a:p>
          <a:p>
            <a:endParaRPr lang="en-US" sz="2400" dirty="0">
              <a:latin typeface="Times New Roman" panose="02020603050405020304" pitchFamily="18" charset="0"/>
              <a:cs typeface="Times New Roman" panose="02020603050405020304" pitchFamily="18" charset="0"/>
            </a:endParaRPr>
          </a:p>
          <a:p>
            <a:pPr algn="ctr"/>
            <a:r>
              <a:rPr lang="en-US" sz="4800" b="1" dirty="0">
                <a:latin typeface="High Tower Text" panose="02040502050506030303" pitchFamily="18" charset="0"/>
              </a:rPr>
              <a:t>Conceptual Framework</a:t>
            </a:r>
          </a:p>
          <a:p>
            <a:r>
              <a:rPr lang="en-US" sz="2400" dirty="0">
                <a:latin typeface="Times New Roman" panose="02020603050405020304" pitchFamily="18" charset="0"/>
                <a:cs typeface="Times New Roman" panose="02020603050405020304" pitchFamily="18" charset="0"/>
              </a:rPr>
              <a:t>Ida Jean Orlando’s Deliberative Nursing Process is a nursing theory that allows nurses to create an effective nursing care plan that can also be easily adapted when and if any complications arise with the patient.</a:t>
            </a:r>
          </a:p>
          <a:p>
            <a:endParaRPr lang="en-US" sz="24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56C811F4-E9E4-48DB-B30C-3C7F44121885}"/>
              </a:ext>
            </a:extLst>
          </p:cNvPr>
          <p:cNvSpPr txBox="1"/>
          <p:nvPr/>
        </p:nvSpPr>
        <p:spPr>
          <a:xfrm>
            <a:off x="24265467" y="5153873"/>
            <a:ext cx="6265333" cy="15419606"/>
          </a:xfrm>
          <a:prstGeom prst="rect">
            <a:avLst/>
          </a:prstGeom>
          <a:solidFill>
            <a:schemeClr val="accent4"/>
          </a:solidFill>
        </p:spPr>
        <p:txBody>
          <a:bodyPr wrap="square" rtlCol="0">
            <a:spAutoFit/>
          </a:bodyPr>
          <a:lstStyle/>
          <a:p>
            <a:pPr algn="ctr"/>
            <a:r>
              <a:rPr lang="en-US" sz="4800" b="1" dirty="0">
                <a:latin typeface="High Tower Text" panose="02040502050506030303" pitchFamily="18" charset="0"/>
              </a:rPr>
              <a:t>Implications for Nursing</a:t>
            </a:r>
          </a:p>
          <a:p>
            <a:r>
              <a:rPr lang="en-US" sz="2800" dirty="0">
                <a:latin typeface="Times New Roman" panose="02020603050405020304" pitchFamily="18" charset="0"/>
                <a:cs typeface="Times New Roman" panose="02020603050405020304" pitchFamily="18" charset="0"/>
              </a:rPr>
              <a:t>Fast-tracking rehabilitation is based on the nurses’ interventions with the patients whether it is pre-op, intra-op or post-op.  By implementing FTR, nurses can decrease costs to facility and reduce complications for their patients.</a:t>
            </a:r>
          </a:p>
          <a:p>
            <a:endParaRPr lang="en-US" sz="2400" dirty="0">
              <a:latin typeface="Times New Roman" panose="02020603050405020304" pitchFamily="18" charset="0"/>
              <a:cs typeface="Times New Roman" panose="02020603050405020304" pitchFamily="18" charset="0"/>
            </a:endParaRPr>
          </a:p>
          <a:p>
            <a:pPr algn="ctr"/>
            <a:r>
              <a:rPr lang="en-US" sz="4800" b="1" dirty="0">
                <a:latin typeface="High Tower Text" panose="02040502050506030303" pitchFamily="18" charset="0"/>
              </a:rPr>
              <a:t>References</a:t>
            </a:r>
            <a:endParaRPr lang="en-US" sz="2000" b="1" dirty="0">
              <a:latin typeface="High Tower Text" panose="02040502050506030303" pitchFamily="18" charset="0"/>
            </a:endParaRPr>
          </a:p>
          <a:p>
            <a:pPr indent="-4572000"/>
            <a:endParaRPr lang="en-US" sz="2000" dirty="0"/>
          </a:p>
          <a:p>
            <a:pPr indent="-4572000"/>
            <a:r>
              <a:rPr lang="en-US" sz="2000" dirty="0"/>
              <a:t>Berg, U., Berg, M., Rolfson, O. et al. Fast-track program of 	elective joint replacement in hip and knee—patients’ 	experiences of the clinical pathway and care process. J 	</a:t>
            </a:r>
            <a:r>
              <a:rPr lang="en-US" sz="2000" dirty="0" err="1"/>
              <a:t>Orthop</a:t>
            </a:r>
            <a:r>
              <a:rPr lang="en-US" sz="2000" dirty="0"/>
              <a:t> 	Surg Res 14, 186 (2019). 	https://doi.org/10.1186/s13018-019-1232-8</a:t>
            </a:r>
          </a:p>
          <a:p>
            <a:pPr indent="-4572000"/>
            <a:r>
              <a:rPr lang="en-US" sz="2000" dirty="0" err="1"/>
              <a:t>Dyrda</a:t>
            </a:r>
            <a:r>
              <a:rPr lang="en-US" sz="2000" dirty="0"/>
              <a:t>, L. (n.d.). Number of Orthopedic Surgeries to Reach 	6.6M by 2020. Retrieved May 5, 2020, from 	https://www.beckersasc.com/orthopedic-spine-	driven-</a:t>
            </a:r>
            <a:r>
              <a:rPr lang="en-US" sz="2000" dirty="0" err="1"/>
              <a:t>ascs</a:t>
            </a:r>
            <a:r>
              <a:rPr lang="en-US" sz="2000" dirty="0"/>
              <a:t>/number-of-orthopedic-surgeries-to-reach-	66m-by-2020.html</a:t>
            </a:r>
          </a:p>
          <a:p>
            <a:pPr indent="-4572000"/>
            <a:r>
              <a:rPr lang="en-US" sz="2000" dirty="0"/>
              <a:t>Kaye, A. D., </a:t>
            </a:r>
            <a:r>
              <a:rPr lang="en-US" sz="2000" dirty="0" err="1"/>
              <a:t>Urman</a:t>
            </a:r>
            <a:r>
              <a:rPr lang="en-US" sz="2000" dirty="0"/>
              <a:t>, R. D., Cornett, E. M., Hart, B. 	M., 	</a:t>
            </a:r>
            <a:r>
              <a:rPr lang="en-US" sz="2000" dirty="0" err="1"/>
              <a:t>Chami</a:t>
            </a:r>
            <a:r>
              <a:rPr lang="en-US" sz="2000" dirty="0"/>
              <a:t>, A., Gayle, J. A., &amp; Fox, C. J. (2019, April). 	Enhanced recovery pathways in orthopedic surgery. 	Retrieved May 5, 2020, from 	https://www.ncbi.nlm.nih.gov/pmc/articles/	PMC6515716/</a:t>
            </a:r>
          </a:p>
          <a:p>
            <a:pPr indent="-4572000"/>
            <a:r>
              <a:rPr lang="en-US" sz="2000" dirty="0"/>
              <a:t>Lau, C.S.M., Chamberlain, R.S. Enhanced Recovery After 	Surgery Programs Improve Patient Outcomes and 	Recovery: A Meta-analysis. </a:t>
            </a:r>
            <a:r>
              <a:rPr lang="en-US" sz="2000" i="1" dirty="0"/>
              <a:t>World J Surg</a:t>
            </a:r>
            <a:r>
              <a:rPr lang="en-US" sz="2000" dirty="0"/>
              <a:t> </a:t>
            </a:r>
            <a:r>
              <a:rPr lang="en-US" sz="2000" b="1" dirty="0"/>
              <a:t>41, </a:t>
            </a:r>
            <a:r>
              <a:rPr lang="en-US" sz="2000" dirty="0"/>
              <a:t>899–913 	(2017). https://doi.org/10.1007/s00268-016-3807-4 Quack, V., </a:t>
            </a:r>
            <a:r>
              <a:rPr lang="en-US" sz="2000" dirty="0" err="1"/>
              <a:t>Ippendorf</a:t>
            </a:r>
            <a:r>
              <a:rPr lang="en-US" sz="2000" dirty="0"/>
              <a:t>, A. V., </a:t>
            </a:r>
            <a:r>
              <a:rPr lang="en-US" sz="2000" dirty="0" err="1"/>
              <a:t>Betsch</a:t>
            </a:r>
            <a:r>
              <a:rPr lang="en-US" sz="2000" dirty="0"/>
              <a:t>, M., Schenker, H., 	</a:t>
            </a:r>
            <a:r>
              <a:rPr lang="en-US" sz="2000" dirty="0" err="1"/>
              <a:t>Nebelung</a:t>
            </a:r>
            <a:r>
              <a:rPr lang="en-US" sz="2000" dirty="0"/>
              <a:t>, S., </a:t>
            </a:r>
            <a:r>
              <a:rPr lang="en-US" sz="2000" dirty="0" err="1"/>
              <a:t>Rath</a:t>
            </a:r>
            <a:r>
              <a:rPr lang="en-US" sz="2000" dirty="0"/>
              <a:t>, B., </a:t>
            </a:r>
            <a:r>
              <a:rPr lang="en-US" sz="2000" dirty="0" err="1"/>
              <a:t>Tingart</a:t>
            </a:r>
            <a:r>
              <a:rPr lang="en-US" sz="2000" dirty="0"/>
              <a:t>, M. &amp; Luring, C. 	(2015). Multidisciplinary rehabilitation and fast-track 	rehabilitation after knee replacement: faster, better, 	cheaper? A survey and systematic review of 	literature. 	Rehabilitation, 54(4), 245-251.</a:t>
            </a:r>
          </a:p>
          <a:p>
            <a:pPr indent="-4572000"/>
            <a:r>
              <a:rPr lang="en-US" sz="2000" dirty="0"/>
              <a:t>Zou, X., Cong, L., Yu, Z., &amp; Wang, J. (2019). Fast-track 	rehabilitation and nursing care in post-anesthesia care 	unit on orthopedic patients. </a:t>
            </a:r>
            <a:r>
              <a:rPr lang="en-US" sz="2000" i="1" dirty="0"/>
              <a:t>The Australian Journal of 	Advanced Nursing</a:t>
            </a:r>
            <a:r>
              <a:rPr lang="en-US" sz="2000" dirty="0"/>
              <a:t>, </a:t>
            </a:r>
            <a:r>
              <a:rPr lang="en-US" sz="2000" i="1" dirty="0"/>
              <a:t>36</a:t>
            </a:r>
            <a:r>
              <a:rPr lang="en-US" sz="2000" dirty="0"/>
              <a:t>(3), 39–44.</a:t>
            </a:r>
          </a:p>
          <a:p>
            <a:pPr indent="-4572000"/>
            <a:endParaRPr lang="en-US" sz="2000" dirty="0"/>
          </a:p>
          <a:p>
            <a:pPr indent="-4572000"/>
            <a:endParaRPr lang="en-US" sz="2000" dirty="0"/>
          </a:p>
        </p:txBody>
      </p:sp>
      <p:sp>
        <p:nvSpPr>
          <p:cNvPr id="14" name="TextBox 13">
            <a:extLst>
              <a:ext uri="{FF2B5EF4-FFF2-40B4-BE49-F238E27FC236}">
                <a16:creationId xmlns:a16="http://schemas.microsoft.com/office/drawing/2014/main" id="{63F4FE24-746F-43EB-8723-BA74A6673D80}"/>
              </a:ext>
            </a:extLst>
          </p:cNvPr>
          <p:cNvSpPr txBox="1"/>
          <p:nvPr/>
        </p:nvSpPr>
        <p:spPr>
          <a:xfrm>
            <a:off x="16435972" y="5153873"/>
            <a:ext cx="6265333" cy="15419606"/>
          </a:xfrm>
          <a:prstGeom prst="rect">
            <a:avLst/>
          </a:prstGeom>
          <a:solidFill>
            <a:schemeClr val="accent4"/>
          </a:solidFill>
        </p:spPr>
        <p:txBody>
          <a:bodyPr wrap="square" rtlCol="0">
            <a:spAutoFit/>
          </a:bodyPr>
          <a:lstStyle/>
          <a:p>
            <a:pPr algn="ctr"/>
            <a:r>
              <a:rPr lang="en-US" sz="4800" b="1" dirty="0">
                <a:latin typeface="High Tower Text" panose="02040502050506030303" pitchFamily="18" charset="0"/>
              </a:rPr>
              <a:t>Results</a:t>
            </a:r>
          </a:p>
          <a:p>
            <a:r>
              <a:rPr lang="en-US" sz="2800" dirty="0">
                <a:latin typeface="Times New Roman" panose="02020603050405020304" pitchFamily="18" charset="0"/>
                <a:cs typeface="Times New Roman" panose="02020603050405020304" pitchFamily="18" charset="0"/>
              </a:rPr>
              <a:t>One of the articles I used outlined protocols for fast-tracking rehabilitation (FTR) from pre-op, intra-op and recovery.  Another article was a literature review over other articles using FTR or ERAS.  Both sources gave my research more depth.  The other three sources (qualitative research/randomized control trials) had similar results.  Together the three sources and a collective total of 5,485 patients used.  Outcomes from implementing FTR or ERAS included:</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Reduced length of stay</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Decreased total complications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Decreased total cost</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Earlier gastrointestinal function</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Decreased restlessness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Decreased pain</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Faster recovery (mobility)</a:t>
            </a:r>
          </a:p>
          <a:p>
            <a:r>
              <a:rPr lang="en-US" sz="2800" dirty="0">
                <a:latin typeface="Times New Roman" panose="02020603050405020304" pitchFamily="18" charset="0"/>
                <a:cs typeface="Times New Roman" panose="02020603050405020304" pitchFamily="18" charset="0"/>
              </a:rPr>
              <a:t>Even though overall mortality and readmissions stayed the same from before implementation to after it is still a positive considering decreased length of stay did not increase risks.  I was able to answer my research question “in patients undergoing orthopedic surgery under general anesthesia, what is the effect of fast‑track rehabilitation (FTR) on reducing the complications and promote the recovery of the orthopedic patient compared with traditional care?”  The outcome of FTR was found to be positive in my review.</a:t>
            </a:r>
            <a:endParaRPr lang="en-US" sz="12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1CB68F26-8CEC-4B40-8DA0-C648233D4EA8}"/>
              </a:ext>
            </a:extLst>
          </p:cNvPr>
          <p:cNvSpPr txBox="1"/>
          <p:nvPr/>
        </p:nvSpPr>
        <p:spPr>
          <a:xfrm>
            <a:off x="8606477" y="5204672"/>
            <a:ext cx="6265333" cy="15265718"/>
          </a:xfrm>
          <a:prstGeom prst="rect">
            <a:avLst/>
          </a:prstGeom>
          <a:solidFill>
            <a:schemeClr val="accent4"/>
          </a:solidFill>
        </p:spPr>
        <p:txBody>
          <a:bodyPr wrap="square" rtlCol="0">
            <a:spAutoFit/>
          </a:bodyPr>
          <a:lstStyle/>
          <a:p>
            <a:pPr algn="ctr"/>
            <a:r>
              <a:rPr lang="en-US" sz="4800" b="1" dirty="0">
                <a:latin typeface="High Tower Text" panose="02040502050506030303" pitchFamily="18" charset="0"/>
              </a:rPr>
              <a:t>Methods</a:t>
            </a:r>
          </a:p>
          <a:p>
            <a:r>
              <a:rPr lang="en-US" sz="2600" dirty="0">
                <a:latin typeface="Times New Roman" panose="02020603050405020304" pitchFamily="18" charset="0"/>
                <a:cs typeface="Times New Roman" panose="02020603050405020304" pitchFamily="18" charset="0"/>
              </a:rPr>
              <a:t>Before beginning my research, I decided what I wanted my research to included (inclusion criteria).  My research was based on systematic review.  Inclusion criteria I decided on was all research needed to be published in the last 5 years, all research needed to come from a professional source.  I was not biased on which type of orthopedic surgeries were performed (elective, traumatic, upper or lower extremities).  My research was based on fast-tracking rehabilitation.  I decided to also included similar forms of fast-tracking rehabilitation, such as, enhanced recovery after surgery (ERAS), as long as the research included the orthopedic population.  I did not choose to only research one age group but decided to included all ages.  Of the five articles I chose, three were of qualitative research involving (RCT), one was a literature review and one provided fast-track rehabilitation protocols.</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graphicFrame>
        <p:nvGraphicFramePr>
          <p:cNvPr id="16" name="Chart 15">
            <a:extLst>
              <a:ext uri="{FF2B5EF4-FFF2-40B4-BE49-F238E27FC236}">
                <a16:creationId xmlns:a16="http://schemas.microsoft.com/office/drawing/2014/main" id="{6DC5EAE7-92FE-451B-A4A4-4058DCEF0782}"/>
              </a:ext>
            </a:extLst>
          </p:cNvPr>
          <p:cNvGraphicFramePr/>
          <p:nvPr>
            <p:extLst>
              <p:ext uri="{D42A27DB-BD31-4B8C-83A1-F6EECF244321}">
                <p14:modId xmlns:p14="http://schemas.microsoft.com/office/powerpoint/2010/main" val="990024047"/>
              </p:ext>
            </p:extLst>
          </p:nvPr>
        </p:nvGraphicFramePr>
        <p:xfrm>
          <a:off x="8790014" y="14662753"/>
          <a:ext cx="5898260" cy="50720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128659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2968</TotalTime>
  <Words>985</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High Tower Text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Kinsey Post</dc:creator>
  <cp:lastModifiedBy>Kinsey Post</cp:lastModifiedBy>
  <cp:revision>20</cp:revision>
  <dcterms:created xsi:type="dcterms:W3CDTF">2020-05-05T19:13:51Z</dcterms:created>
  <dcterms:modified xsi:type="dcterms:W3CDTF">2020-05-07T20:42:08Z</dcterms:modified>
</cp:coreProperties>
</file>