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6"/>
    <p:restoredTop sz="94745"/>
  </p:normalViewPr>
  <p:slideViewPr>
    <p:cSldViewPr snapToGrid="0" snapToObjects="1">
      <p:cViewPr>
        <p:scale>
          <a:sx n="100" d="100"/>
          <a:sy n="100" d="100"/>
        </p:scale>
        <p:origin x="103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304E0D-833E-4C44-9F64-75D516323936}" type="datetimeFigureOut">
              <a:rPr lang="en-US" smtClean="0"/>
              <a:t>3/11/20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E88285-287A-6F43-938B-EFDF9DEE099D}" type="slidenum">
              <a:rPr lang="en-US" smtClean="0"/>
              <a:t>‹#›</a:t>
            </a:fld>
            <a:endParaRPr lang="en-US"/>
          </a:p>
        </p:txBody>
      </p:sp>
    </p:spTree>
    <p:extLst>
      <p:ext uri="{BB962C8B-B14F-4D97-AF65-F5344CB8AC3E}">
        <p14:creationId xmlns:p14="http://schemas.microsoft.com/office/powerpoint/2010/main" val="243836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E88285-287A-6F43-938B-EFDF9DEE099D}" type="slidenum">
              <a:rPr lang="en-US" smtClean="0"/>
              <a:t>1</a:t>
            </a:fld>
            <a:endParaRPr lang="en-US"/>
          </a:p>
        </p:txBody>
      </p:sp>
    </p:spTree>
    <p:extLst>
      <p:ext uri="{BB962C8B-B14F-4D97-AF65-F5344CB8AC3E}">
        <p14:creationId xmlns:p14="http://schemas.microsoft.com/office/powerpoint/2010/main" val="398681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741A-2791-4244-9DCC-A8FC75E33B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C0B4B5-A473-CA48-84C3-A43FD83EA8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221F36-01D5-0440-89FA-D24960CFE186}"/>
              </a:ext>
            </a:extLst>
          </p:cNvPr>
          <p:cNvSpPr>
            <a:spLocks noGrp="1"/>
          </p:cNvSpPr>
          <p:nvPr>
            <p:ph type="dt" sz="half" idx="10"/>
          </p:nvPr>
        </p:nvSpPr>
        <p:spPr/>
        <p:txBody>
          <a:bodyPr/>
          <a:lstStyle/>
          <a:p>
            <a:fld id="{A8CA1B11-397D-E440-AEE0-670ED94754B8}" type="datetimeFigureOut">
              <a:rPr lang="en-US" smtClean="0"/>
              <a:t>3/8/20</a:t>
            </a:fld>
            <a:endParaRPr lang="en-US"/>
          </a:p>
        </p:txBody>
      </p:sp>
      <p:sp>
        <p:nvSpPr>
          <p:cNvPr id="5" name="Footer Placeholder 4">
            <a:extLst>
              <a:ext uri="{FF2B5EF4-FFF2-40B4-BE49-F238E27FC236}">
                <a16:creationId xmlns:a16="http://schemas.microsoft.com/office/drawing/2014/main" id="{099FBF8E-AB56-CC45-B3E7-234E3B587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1976E-C4CD-244B-A62C-0CE34A2D3F36}"/>
              </a:ext>
            </a:extLst>
          </p:cNvPr>
          <p:cNvSpPr>
            <a:spLocks noGrp="1"/>
          </p:cNvSpPr>
          <p:nvPr>
            <p:ph type="sldNum" sz="quarter" idx="12"/>
          </p:nvPr>
        </p:nvSpPr>
        <p:spPr/>
        <p:txBody>
          <a:bodyPr/>
          <a:lstStyle/>
          <a:p>
            <a:fld id="{44F1A02C-4185-6C44-B0E4-0426EF9A3D96}" type="slidenum">
              <a:rPr lang="en-US" smtClean="0"/>
              <a:t>‹#›</a:t>
            </a:fld>
            <a:endParaRPr lang="en-US"/>
          </a:p>
        </p:txBody>
      </p:sp>
    </p:spTree>
    <p:extLst>
      <p:ext uri="{BB962C8B-B14F-4D97-AF65-F5344CB8AC3E}">
        <p14:creationId xmlns:p14="http://schemas.microsoft.com/office/powerpoint/2010/main" val="19914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AD3B3-C7D8-0D46-A7F0-E6176E801A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74F447-A4D4-0E48-A760-DCE407B706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D872F-6BB1-264C-826C-1F621D02B048}"/>
              </a:ext>
            </a:extLst>
          </p:cNvPr>
          <p:cNvSpPr>
            <a:spLocks noGrp="1"/>
          </p:cNvSpPr>
          <p:nvPr>
            <p:ph type="dt" sz="half" idx="10"/>
          </p:nvPr>
        </p:nvSpPr>
        <p:spPr/>
        <p:txBody>
          <a:bodyPr/>
          <a:lstStyle/>
          <a:p>
            <a:fld id="{A8CA1B11-397D-E440-AEE0-670ED94754B8}" type="datetimeFigureOut">
              <a:rPr lang="en-US" smtClean="0"/>
              <a:t>3/8/20</a:t>
            </a:fld>
            <a:endParaRPr lang="en-US"/>
          </a:p>
        </p:txBody>
      </p:sp>
      <p:sp>
        <p:nvSpPr>
          <p:cNvPr id="5" name="Footer Placeholder 4">
            <a:extLst>
              <a:ext uri="{FF2B5EF4-FFF2-40B4-BE49-F238E27FC236}">
                <a16:creationId xmlns:a16="http://schemas.microsoft.com/office/drawing/2014/main" id="{1444F0C8-4767-3F45-AF81-3762CC08E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198EA-43A0-E841-9E40-419A958ED645}"/>
              </a:ext>
            </a:extLst>
          </p:cNvPr>
          <p:cNvSpPr>
            <a:spLocks noGrp="1"/>
          </p:cNvSpPr>
          <p:nvPr>
            <p:ph type="sldNum" sz="quarter" idx="12"/>
          </p:nvPr>
        </p:nvSpPr>
        <p:spPr/>
        <p:txBody>
          <a:bodyPr/>
          <a:lstStyle/>
          <a:p>
            <a:fld id="{44F1A02C-4185-6C44-B0E4-0426EF9A3D96}" type="slidenum">
              <a:rPr lang="en-US" smtClean="0"/>
              <a:t>‹#›</a:t>
            </a:fld>
            <a:endParaRPr lang="en-US"/>
          </a:p>
        </p:txBody>
      </p:sp>
    </p:spTree>
    <p:extLst>
      <p:ext uri="{BB962C8B-B14F-4D97-AF65-F5344CB8AC3E}">
        <p14:creationId xmlns:p14="http://schemas.microsoft.com/office/powerpoint/2010/main" val="385879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C99ED0-492D-D042-ACC9-304B98982D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A88F97-4C9A-A742-9D74-22BE0151408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5E7A2-BC81-FC4F-9100-9BFAE6E44E74}"/>
              </a:ext>
            </a:extLst>
          </p:cNvPr>
          <p:cNvSpPr>
            <a:spLocks noGrp="1"/>
          </p:cNvSpPr>
          <p:nvPr>
            <p:ph type="dt" sz="half" idx="10"/>
          </p:nvPr>
        </p:nvSpPr>
        <p:spPr/>
        <p:txBody>
          <a:bodyPr/>
          <a:lstStyle/>
          <a:p>
            <a:fld id="{A8CA1B11-397D-E440-AEE0-670ED94754B8}" type="datetimeFigureOut">
              <a:rPr lang="en-US" smtClean="0"/>
              <a:t>3/8/20</a:t>
            </a:fld>
            <a:endParaRPr lang="en-US"/>
          </a:p>
        </p:txBody>
      </p:sp>
      <p:sp>
        <p:nvSpPr>
          <p:cNvPr id="5" name="Footer Placeholder 4">
            <a:extLst>
              <a:ext uri="{FF2B5EF4-FFF2-40B4-BE49-F238E27FC236}">
                <a16:creationId xmlns:a16="http://schemas.microsoft.com/office/drawing/2014/main" id="{A3D03DD0-CC76-7A40-B642-1D93E7B54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4B9FC-B397-464B-A24C-B736D138EC92}"/>
              </a:ext>
            </a:extLst>
          </p:cNvPr>
          <p:cNvSpPr>
            <a:spLocks noGrp="1"/>
          </p:cNvSpPr>
          <p:nvPr>
            <p:ph type="sldNum" sz="quarter" idx="12"/>
          </p:nvPr>
        </p:nvSpPr>
        <p:spPr/>
        <p:txBody>
          <a:bodyPr/>
          <a:lstStyle/>
          <a:p>
            <a:fld id="{44F1A02C-4185-6C44-B0E4-0426EF9A3D96}" type="slidenum">
              <a:rPr lang="en-US" smtClean="0"/>
              <a:t>‹#›</a:t>
            </a:fld>
            <a:endParaRPr lang="en-US"/>
          </a:p>
        </p:txBody>
      </p:sp>
    </p:spTree>
    <p:extLst>
      <p:ext uri="{BB962C8B-B14F-4D97-AF65-F5344CB8AC3E}">
        <p14:creationId xmlns:p14="http://schemas.microsoft.com/office/powerpoint/2010/main" val="2490171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8DB96-B738-5744-B587-822D677C23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CB5C07-DDBB-4A43-8F9A-18A7AE5D402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916CE1-6D8A-0C4E-990D-031266682199}"/>
              </a:ext>
            </a:extLst>
          </p:cNvPr>
          <p:cNvSpPr>
            <a:spLocks noGrp="1"/>
          </p:cNvSpPr>
          <p:nvPr>
            <p:ph type="dt" sz="half" idx="10"/>
          </p:nvPr>
        </p:nvSpPr>
        <p:spPr/>
        <p:txBody>
          <a:bodyPr/>
          <a:lstStyle/>
          <a:p>
            <a:fld id="{A8CA1B11-397D-E440-AEE0-670ED94754B8}" type="datetimeFigureOut">
              <a:rPr lang="en-US" smtClean="0"/>
              <a:t>3/8/20</a:t>
            </a:fld>
            <a:endParaRPr lang="en-US"/>
          </a:p>
        </p:txBody>
      </p:sp>
      <p:sp>
        <p:nvSpPr>
          <p:cNvPr id="5" name="Footer Placeholder 4">
            <a:extLst>
              <a:ext uri="{FF2B5EF4-FFF2-40B4-BE49-F238E27FC236}">
                <a16:creationId xmlns:a16="http://schemas.microsoft.com/office/drawing/2014/main" id="{C2864132-E2FE-2E41-BF50-1091FAC4E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D113A-0C57-144D-A848-D4C5D1657AB2}"/>
              </a:ext>
            </a:extLst>
          </p:cNvPr>
          <p:cNvSpPr>
            <a:spLocks noGrp="1"/>
          </p:cNvSpPr>
          <p:nvPr>
            <p:ph type="sldNum" sz="quarter" idx="12"/>
          </p:nvPr>
        </p:nvSpPr>
        <p:spPr/>
        <p:txBody>
          <a:bodyPr/>
          <a:lstStyle/>
          <a:p>
            <a:fld id="{44F1A02C-4185-6C44-B0E4-0426EF9A3D96}" type="slidenum">
              <a:rPr lang="en-US" smtClean="0"/>
              <a:t>‹#›</a:t>
            </a:fld>
            <a:endParaRPr lang="en-US"/>
          </a:p>
        </p:txBody>
      </p:sp>
    </p:spTree>
    <p:extLst>
      <p:ext uri="{BB962C8B-B14F-4D97-AF65-F5344CB8AC3E}">
        <p14:creationId xmlns:p14="http://schemas.microsoft.com/office/powerpoint/2010/main" val="213512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DC19-B722-FD40-B03A-4C5AEAC76F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CC57FA-0E3A-0445-9525-C87DAF70A5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7B955A1-807D-F84D-8F2D-EE079634DFE0}"/>
              </a:ext>
            </a:extLst>
          </p:cNvPr>
          <p:cNvSpPr>
            <a:spLocks noGrp="1"/>
          </p:cNvSpPr>
          <p:nvPr>
            <p:ph type="dt" sz="half" idx="10"/>
          </p:nvPr>
        </p:nvSpPr>
        <p:spPr/>
        <p:txBody>
          <a:bodyPr/>
          <a:lstStyle/>
          <a:p>
            <a:fld id="{A8CA1B11-397D-E440-AEE0-670ED94754B8}" type="datetimeFigureOut">
              <a:rPr lang="en-US" smtClean="0"/>
              <a:t>3/8/20</a:t>
            </a:fld>
            <a:endParaRPr lang="en-US"/>
          </a:p>
        </p:txBody>
      </p:sp>
      <p:sp>
        <p:nvSpPr>
          <p:cNvPr id="5" name="Footer Placeholder 4">
            <a:extLst>
              <a:ext uri="{FF2B5EF4-FFF2-40B4-BE49-F238E27FC236}">
                <a16:creationId xmlns:a16="http://schemas.microsoft.com/office/drawing/2014/main" id="{6A307B5E-D174-BD48-AA51-7F7C60652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69A06-1681-4043-A871-3BFF1E9D9956}"/>
              </a:ext>
            </a:extLst>
          </p:cNvPr>
          <p:cNvSpPr>
            <a:spLocks noGrp="1"/>
          </p:cNvSpPr>
          <p:nvPr>
            <p:ph type="sldNum" sz="quarter" idx="12"/>
          </p:nvPr>
        </p:nvSpPr>
        <p:spPr/>
        <p:txBody>
          <a:bodyPr/>
          <a:lstStyle/>
          <a:p>
            <a:fld id="{44F1A02C-4185-6C44-B0E4-0426EF9A3D96}" type="slidenum">
              <a:rPr lang="en-US" smtClean="0"/>
              <a:t>‹#›</a:t>
            </a:fld>
            <a:endParaRPr lang="en-US"/>
          </a:p>
        </p:txBody>
      </p:sp>
    </p:spTree>
    <p:extLst>
      <p:ext uri="{BB962C8B-B14F-4D97-AF65-F5344CB8AC3E}">
        <p14:creationId xmlns:p14="http://schemas.microsoft.com/office/powerpoint/2010/main" val="362406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0120A-E854-0645-AD0A-E06AF04A92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5963FA-F34D-B24D-9619-C20295F36A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FF8ACE-D414-184E-909D-249F7A3C29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1C055E-D25E-184D-880D-803F61133159}"/>
              </a:ext>
            </a:extLst>
          </p:cNvPr>
          <p:cNvSpPr>
            <a:spLocks noGrp="1"/>
          </p:cNvSpPr>
          <p:nvPr>
            <p:ph type="dt" sz="half" idx="10"/>
          </p:nvPr>
        </p:nvSpPr>
        <p:spPr/>
        <p:txBody>
          <a:bodyPr/>
          <a:lstStyle/>
          <a:p>
            <a:fld id="{A8CA1B11-397D-E440-AEE0-670ED94754B8}" type="datetimeFigureOut">
              <a:rPr lang="en-US" smtClean="0"/>
              <a:t>3/8/20</a:t>
            </a:fld>
            <a:endParaRPr lang="en-US"/>
          </a:p>
        </p:txBody>
      </p:sp>
      <p:sp>
        <p:nvSpPr>
          <p:cNvPr id="6" name="Footer Placeholder 5">
            <a:extLst>
              <a:ext uri="{FF2B5EF4-FFF2-40B4-BE49-F238E27FC236}">
                <a16:creationId xmlns:a16="http://schemas.microsoft.com/office/drawing/2014/main" id="{E99D9B42-5260-CE42-BC72-860997BA0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52D3CE-EB60-0340-9144-D5C84ADB3069}"/>
              </a:ext>
            </a:extLst>
          </p:cNvPr>
          <p:cNvSpPr>
            <a:spLocks noGrp="1"/>
          </p:cNvSpPr>
          <p:nvPr>
            <p:ph type="sldNum" sz="quarter" idx="12"/>
          </p:nvPr>
        </p:nvSpPr>
        <p:spPr/>
        <p:txBody>
          <a:bodyPr/>
          <a:lstStyle/>
          <a:p>
            <a:fld id="{44F1A02C-4185-6C44-B0E4-0426EF9A3D96}" type="slidenum">
              <a:rPr lang="en-US" smtClean="0"/>
              <a:t>‹#›</a:t>
            </a:fld>
            <a:endParaRPr lang="en-US"/>
          </a:p>
        </p:txBody>
      </p:sp>
    </p:spTree>
    <p:extLst>
      <p:ext uri="{BB962C8B-B14F-4D97-AF65-F5344CB8AC3E}">
        <p14:creationId xmlns:p14="http://schemas.microsoft.com/office/powerpoint/2010/main" val="429464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137E6-E4DB-D947-A5A3-2026683B31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2642A9-8343-E44D-ABBA-F7CECDBD79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8ECC7D4-7D3B-D34E-A876-808D1F1C3D7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AF057B-CBA4-B546-88D8-0383AC8ABB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4389C9-BF96-DD4A-92E9-AB4E282D7A8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723E23-F2BF-0B4E-9826-CC09E7E14409}"/>
              </a:ext>
            </a:extLst>
          </p:cNvPr>
          <p:cNvSpPr>
            <a:spLocks noGrp="1"/>
          </p:cNvSpPr>
          <p:nvPr>
            <p:ph type="dt" sz="half" idx="10"/>
          </p:nvPr>
        </p:nvSpPr>
        <p:spPr/>
        <p:txBody>
          <a:bodyPr/>
          <a:lstStyle/>
          <a:p>
            <a:fld id="{A8CA1B11-397D-E440-AEE0-670ED94754B8}" type="datetimeFigureOut">
              <a:rPr lang="en-US" smtClean="0"/>
              <a:t>3/8/20</a:t>
            </a:fld>
            <a:endParaRPr lang="en-US"/>
          </a:p>
        </p:txBody>
      </p:sp>
      <p:sp>
        <p:nvSpPr>
          <p:cNvPr id="8" name="Footer Placeholder 7">
            <a:extLst>
              <a:ext uri="{FF2B5EF4-FFF2-40B4-BE49-F238E27FC236}">
                <a16:creationId xmlns:a16="http://schemas.microsoft.com/office/drawing/2014/main" id="{C2308611-41B3-3346-AF9F-6A1080A31A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0EADF0-C7FD-6B40-921C-0DADA5B37E30}"/>
              </a:ext>
            </a:extLst>
          </p:cNvPr>
          <p:cNvSpPr>
            <a:spLocks noGrp="1"/>
          </p:cNvSpPr>
          <p:nvPr>
            <p:ph type="sldNum" sz="quarter" idx="12"/>
          </p:nvPr>
        </p:nvSpPr>
        <p:spPr/>
        <p:txBody>
          <a:bodyPr/>
          <a:lstStyle/>
          <a:p>
            <a:fld id="{44F1A02C-4185-6C44-B0E4-0426EF9A3D96}" type="slidenum">
              <a:rPr lang="en-US" smtClean="0"/>
              <a:t>‹#›</a:t>
            </a:fld>
            <a:endParaRPr lang="en-US"/>
          </a:p>
        </p:txBody>
      </p:sp>
    </p:spTree>
    <p:extLst>
      <p:ext uri="{BB962C8B-B14F-4D97-AF65-F5344CB8AC3E}">
        <p14:creationId xmlns:p14="http://schemas.microsoft.com/office/powerpoint/2010/main" val="1996340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F9A0-1C37-3D42-9242-2B0949EE30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F7F71C-95D5-D846-90C0-CA83844800A9}"/>
              </a:ext>
            </a:extLst>
          </p:cNvPr>
          <p:cNvSpPr>
            <a:spLocks noGrp="1"/>
          </p:cNvSpPr>
          <p:nvPr>
            <p:ph type="dt" sz="half" idx="10"/>
          </p:nvPr>
        </p:nvSpPr>
        <p:spPr/>
        <p:txBody>
          <a:bodyPr/>
          <a:lstStyle/>
          <a:p>
            <a:fld id="{A8CA1B11-397D-E440-AEE0-670ED94754B8}" type="datetimeFigureOut">
              <a:rPr lang="en-US" smtClean="0"/>
              <a:t>3/8/20</a:t>
            </a:fld>
            <a:endParaRPr lang="en-US"/>
          </a:p>
        </p:txBody>
      </p:sp>
      <p:sp>
        <p:nvSpPr>
          <p:cNvPr id="4" name="Footer Placeholder 3">
            <a:extLst>
              <a:ext uri="{FF2B5EF4-FFF2-40B4-BE49-F238E27FC236}">
                <a16:creationId xmlns:a16="http://schemas.microsoft.com/office/drawing/2014/main" id="{04C55F3F-DFDA-5649-8662-A12C565F4E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FF3FA0-EC73-3D41-A68B-FC4DC43D7DD5}"/>
              </a:ext>
            </a:extLst>
          </p:cNvPr>
          <p:cNvSpPr>
            <a:spLocks noGrp="1"/>
          </p:cNvSpPr>
          <p:nvPr>
            <p:ph type="sldNum" sz="quarter" idx="12"/>
          </p:nvPr>
        </p:nvSpPr>
        <p:spPr/>
        <p:txBody>
          <a:bodyPr/>
          <a:lstStyle/>
          <a:p>
            <a:fld id="{44F1A02C-4185-6C44-B0E4-0426EF9A3D96}" type="slidenum">
              <a:rPr lang="en-US" smtClean="0"/>
              <a:t>‹#›</a:t>
            </a:fld>
            <a:endParaRPr lang="en-US"/>
          </a:p>
        </p:txBody>
      </p:sp>
    </p:spTree>
    <p:extLst>
      <p:ext uri="{BB962C8B-B14F-4D97-AF65-F5344CB8AC3E}">
        <p14:creationId xmlns:p14="http://schemas.microsoft.com/office/powerpoint/2010/main" val="192497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9D2ECD-CB14-294E-BD71-FE2AFC7E71CD}"/>
              </a:ext>
            </a:extLst>
          </p:cNvPr>
          <p:cNvSpPr>
            <a:spLocks noGrp="1"/>
          </p:cNvSpPr>
          <p:nvPr>
            <p:ph type="dt" sz="half" idx="10"/>
          </p:nvPr>
        </p:nvSpPr>
        <p:spPr/>
        <p:txBody>
          <a:bodyPr/>
          <a:lstStyle/>
          <a:p>
            <a:fld id="{A8CA1B11-397D-E440-AEE0-670ED94754B8}" type="datetimeFigureOut">
              <a:rPr lang="en-US" smtClean="0"/>
              <a:t>3/8/20</a:t>
            </a:fld>
            <a:endParaRPr lang="en-US"/>
          </a:p>
        </p:txBody>
      </p:sp>
      <p:sp>
        <p:nvSpPr>
          <p:cNvPr id="3" name="Footer Placeholder 2">
            <a:extLst>
              <a:ext uri="{FF2B5EF4-FFF2-40B4-BE49-F238E27FC236}">
                <a16:creationId xmlns:a16="http://schemas.microsoft.com/office/drawing/2014/main" id="{7DED30A9-CDD4-A84F-A16C-51FEE28A14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5F99C3-8B63-8049-80CF-977885AAC88E}"/>
              </a:ext>
            </a:extLst>
          </p:cNvPr>
          <p:cNvSpPr>
            <a:spLocks noGrp="1"/>
          </p:cNvSpPr>
          <p:nvPr>
            <p:ph type="sldNum" sz="quarter" idx="12"/>
          </p:nvPr>
        </p:nvSpPr>
        <p:spPr/>
        <p:txBody>
          <a:bodyPr/>
          <a:lstStyle/>
          <a:p>
            <a:fld id="{44F1A02C-4185-6C44-B0E4-0426EF9A3D96}" type="slidenum">
              <a:rPr lang="en-US" smtClean="0"/>
              <a:t>‹#›</a:t>
            </a:fld>
            <a:endParaRPr lang="en-US"/>
          </a:p>
        </p:txBody>
      </p:sp>
    </p:spTree>
    <p:extLst>
      <p:ext uri="{BB962C8B-B14F-4D97-AF65-F5344CB8AC3E}">
        <p14:creationId xmlns:p14="http://schemas.microsoft.com/office/powerpoint/2010/main" val="842016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70C00-FFEB-1148-8CB1-87C14EF2B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B05254-F2FC-114E-9518-A802FCA0C6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E1D9DA-3DB7-5A49-BF63-2FA73FD7DC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E3378C-533D-0D45-9CC9-C9195F5221A0}"/>
              </a:ext>
            </a:extLst>
          </p:cNvPr>
          <p:cNvSpPr>
            <a:spLocks noGrp="1"/>
          </p:cNvSpPr>
          <p:nvPr>
            <p:ph type="dt" sz="half" idx="10"/>
          </p:nvPr>
        </p:nvSpPr>
        <p:spPr/>
        <p:txBody>
          <a:bodyPr/>
          <a:lstStyle/>
          <a:p>
            <a:fld id="{A8CA1B11-397D-E440-AEE0-670ED94754B8}" type="datetimeFigureOut">
              <a:rPr lang="en-US" smtClean="0"/>
              <a:t>3/8/20</a:t>
            </a:fld>
            <a:endParaRPr lang="en-US"/>
          </a:p>
        </p:txBody>
      </p:sp>
      <p:sp>
        <p:nvSpPr>
          <p:cNvPr id="6" name="Footer Placeholder 5">
            <a:extLst>
              <a:ext uri="{FF2B5EF4-FFF2-40B4-BE49-F238E27FC236}">
                <a16:creationId xmlns:a16="http://schemas.microsoft.com/office/drawing/2014/main" id="{638F9FBD-6335-E14B-91C2-AEABD9A6B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AC94A-CAEC-4F43-9C29-1CF3F6095BA4}"/>
              </a:ext>
            </a:extLst>
          </p:cNvPr>
          <p:cNvSpPr>
            <a:spLocks noGrp="1"/>
          </p:cNvSpPr>
          <p:nvPr>
            <p:ph type="sldNum" sz="quarter" idx="12"/>
          </p:nvPr>
        </p:nvSpPr>
        <p:spPr/>
        <p:txBody>
          <a:bodyPr/>
          <a:lstStyle/>
          <a:p>
            <a:fld id="{44F1A02C-4185-6C44-B0E4-0426EF9A3D96}" type="slidenum">
              <a:rPr lang="en-US" smtClean="0"/>
              <a:t>‹#›</a:t>
            </a:fld>
            <a:endParaRPr lang="en-US"/>
          </a:p>
        </p:txBody>
      </p:sp>
    </p:spTree>
    <p:extLst>
      <p:ext uri="{BB962C8B-B14F-4D97-AF65-F5344CB8AC3E}">
        <p14:creationId xmlns:p14="http://schemas.microsoft.com/office/powerpoint/2010/main" val="311558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0150-A5A8-3B4D-B9BB-B01C8EE2C7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CD95E9-77F5-1541-A82E-F1DFB8BB1C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F5E97A-7D86-8D46-B5ED-C95F408E76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D79604-5492-5347-B9D3-59BDC114F4DD}"/>
              </a:ext>
            </a:extLst>
          </p:cNvPr>
          <p:cNvSpPr>
            <a:spLocks noGrp="1"/>
          </p:cNvSpPr>
          <p:nvPr>
            <p:ph type="dt" sz="half" idx="10"/>
          </p:nvPr>
        </p:nvSpPr>
        <p:spPr/>
        <p:txBody>
          <a:bodyPr/>
          <a:lstStyle/>
          <a:p>
            <a:fld id="{A8CA1B11-397D-E440-AEE0-670ED94754B8}" type="datetimeFigureOut">
              <a:rPr lang="en-US" smtClean="0"/>
              <a:t>3/8/20</a:t>
            </a:fld>
            <a:endParaRPr lang="en-US"/>
          </a:p>
        </p:txBody>
      </p:sp>
      <p:sp>
        <p:nvSpPr>
          <p:cNvPr id="6" name="Footer Placeholder 5">
            <a:extLst>
              <a:ext uri="{FF2B5EF4-FFF2-40B4-BE49-F238E27FC236}">
                <a16:creationId xmlns:a16="http://schemas.microsoft.com/office/drawing/2014/main" id="{76A0DA21-6D47-B842-96DF-A6381D571D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80C545-ED35-5441-A314-9E33F1323A8C}"/>
              </a:ext>
            </a:extLst>
          </p:cNvPr>
          <p:cNvSpPr>
            <a:spLocks noGrp="1"/>
          </p:cNvSpPr>
          <p:nvPr>
            <p:ph type="sldNum" sz="quarter" idx="12"/>
          </p:nvPr>
        </p:nvSpPr>
        <p:spPr/>
        <p:txBody>
          <a:bodyPr/>
          <a:lstStyle/>
          <a:p>
            <a:fld id="{44F1A02C-4185-6C44-B0E4-0426EF9A3D96}" type="slidenum">
              <a:rPr lang="en-US" smtClean="0"/>
              <a:t>‹#›</a:t>
            </a:fld>
            <a:endParaRPr lang="en-US"/>
          </a:p>
        </p:txBody>
      </p:sp>
    </p:spTree>
    <p:extLst>
      <p:ext uri="{BB962C8B-B14F-4D97-AF65-F5344CB8AC3E}">
        <p14:creationId xmlns:p14="http://schemas.microsoft.com/office/powerpoint/2010/main" val="415002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F5E510-C1F8-064C-A3B5-6D45FFBD1D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4640A4-1894-D44B-8CF4-4FD369DD0B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359CE-36EB-F34B-82B0-84E8767DC1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A1B11-397D-E440-AEE0-670ED94754B8}" type="datetimeFigureOut">
              <a:rPr lang="en-US" smtClean="0"/>
              <a:t>3/8/20</a:t>
            </a:fld>
            <a:endParaRPr lang="en-US"/>
          </a:p>
        </p:txBody>
      </p:sp>
      <p:sp>
        <p:nvSpPr>
          <p:cNvPr id="5" name="Footer Placeholder 4">
            <a:extLst>
              <a:ext uri="{FF2B5EF4-FFF2-40B4-BE49-F238E27FC236}">
                <a16:creationId xmlns:a16="http://schemas.microsoft.com/office/drawing/2014/main" id="{8807854B-3226-634F-AFD6-6649FFEE5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4C6E465-898D-2243-82ED-2AB32C27CA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1A02C-4185-6C44-B0E4-0426EF9A3D96}" type="slidenum">
              <a:rPr lang="en-US" smtClean="0"/>
              <a:t>‹#›</a:t>
            </a:fld>
            <a:endParaRPr lang="en-US"/>
          </a:p>
        </p:txBody>
      </p:sp>
    </p:spTree>
    <p:extLst>
      <p:ext uri="{BB962C8B-B14F-4D97-AF65-F5344CB8AC3E}">
        <p14:creationId xmlns:p14="http://schemas.microsoft.com/office/powerpoint/2010/main" val="41532724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inoritynurse.com/why-good-nurses-leave-the-profess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DFF65-66D0-3142-8B97-1B384823AE42}"/>
              </a:ext>
            </a:extLst>
          </p:cNvPr>
          <p:cNvSpPr>
            <a:spLocks noGrp="1"/>
          </p:cNvSpPr>
          <p:nvPr>
            <p:ph type="ctrTitle"/>
          </p:nvPr>
        </p:nvSpPr>
        <p:spPr>
          <a:xfrm>
            <a:off x="1361161" y="159421"/>
            <a:ext cx="9144000" cy="479680"/>
          </a:xfrm>
          <a:solidFill>
            <a:schemeClr val="bg2">
              <a:alpha val="75000"/>
            </a:schemeClr>
          </a:solidFill>
        </p:spPr>
        <p:txBody>
          <a:bodyPr anchor="ctr">
            <a:noAutofit/>
          </a:bodyPr>
          <a:lstStyle/>
          <a:p>
            <a:r>
              <a:rPr lang="en-US" sz="4000" b="1" dirty="0">
                <a:solidFill>
                  <a:srgbClr val="7030A0"/>
                </a:solidFill>
              </a:rPr>
              <a:t>- Stress in New Nurses -  </a:t>
            </a:r>
          </a:p>
        </p:txBody>
      </p:sp>
      <p:sp>
        <p:nvSpPr>
          <p:cNvPr id="3" name="Subtitle 2">
            <a:extLst>
              <a:ext uri="{FF2B5EF4-FFF2-40B4-BE49-F238E27FC236}">
                <a16:creationId xmlns:a16="http://schemas.microsoft.com/office/drawing/2014/main" id="{9FC9DA1B-7853-0842-866F-CDE964918CD0}"/>
              </a:ext>
            </a:extLst>
          </p:cNvPr>
          <p:cNvSpPr>
            <a:spLocks noGrp="1"/>
          </p:cNvSpPr>
          <p:nvPr>
            <p:ph type="subTitle" idx="1"/>
          </p:nvPr>
        </p:nvSpPr>
        <p:spPr>
          <a:xfrm>
            <a:off x="241300" y="746060"/>
            <a:ext cx="2844801" cy="1953285"/>
          </a:xfrm>
          <a:solidFill>
            <a:schemeClr val="bg2"/>
          </a:solidFill>
        </p:spPr>
        <p:txBody>
          <a:bodyPr>
            <a:noAutofit/>
          </a:bodyPr>
          <a:lstStyle/>
          <a:p>
            <a:pPr>
              <a:spcBef>
                <a:spcPts val="400"/>
              </a:spcBef>
            </a:pPr>
            <a:r>
              <a:rPr lang="en-US" sz="1200" b="1" dirty="0">
                <a:solidFill>
                  <a:srgbClr val="7030A0"/>
                </a:solidFill>
                <a:latin typeface="Times New Roman" panose="02020603050405020304" pitchFamily="18" charset="0"/>
                <a:cs typeface="Times New Roman" panose="02020603050405020304" pitchFamily="18" charset="0"/>
              </a:rPr>
              <a:t>Introduction</a:t>
            </a:r>
          </a:p>
          <a:p>
            <a:pPr algn="just">
              <a:lnSpc>
                <a:spcPct val="100000"/>
              </a:lnSpc>
              <a:spcBef>
                <a:spcPts val="400"/>
              </a:spcBef>
            </a:pPr>
            <a:r>
              <a:rPr lang="en-US" sz="1200" dirty="0">
                <a:latin typeface="Times New Roman" panose="02020603050405020304" pitchFamily="18" charset="0"/>
                <a:cs typeface="Times New Roman" panose="02020603050405020304" pitchFamily="18" charset="0"/>
              </a:rPr>
              <a:t>The transition from student nurse to new nurse can often times be difficult and stressful. This can lead to nurse burnout, causing new nurses to leave the medical field within the first few years of working. The RN Work Project reports that an average of 33.5% of new RNs leave the bedside within the first two years  (Johnson,2018).</a:t>
            </a:r>
          </a:p>
        </p:txBody>
      </p:sp>
      <p:sp>
        <p:nvSpPr>
          <p:cNvPr id="4" name="Subtitle 2">
            <a:extLst>
              <a:ext uri="{FF2B5EF4-FFF2-40B4-BE49-F238E27FC236}">
                <a16:creationId xmlns:a16="http://schemas.microsoft.com/office/drawing/2014/main" id="{AD8C232F-33D9-C341-A031-12E1B40797C9}"/>
              </a:ext>
            </a:extLst>
          </p:cNvPr>
          <p:cNvSpPr txBox="1">
            <a:spLocks/>
          </p:cNvSpPr>
          <p:nvPr/>
        </p:nvSpPr>
        <p:spPr>
          <a:xfrm>
            <a:off x="241299" y="3688965"/>
            <a:ext cx="2844802" cy="967869"/>
          </a:xfrm>
          <a:prstGeom prst="rect">
            <a:avLst/>
          </a:prstGeom>
          <a:solidFill>
            <a:schemeClr val="bg2"/>
          </a:solidFill>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400"/>
              </a:spcBef>
            </a:pPr>
            <a:r>
              <a:rPr lang="en-US" sz="1200" b="1" dirty="0">
                <a:solidFill>
                  <a:srgbClr val="7030A0"/>
                </a:solidFill>
                <a:latin typeface="Times New Roman" panose="02020603050405020304" pitchFamily="18" charset="0"/>
                <a:cs typeface="Times New Roman" panose="02020603050405020304" pitchFamily="18" charset="0"/>
              </a:rPr>
              <a:t>Research Question</a:t>
            </a:r>
          </a:p>
          <a:p>
            <a:pPr algn="just">
              <a:lnSpc>
                <a:spcPct val="100000"/>
              </a:lnSpc>
              <a:spcBef>
                <a:spcPts val="400"/>
              </a:spcBef>
            </a:pPr>
            <a:r>
              <a:rPr lang="en-US" sz="1200" dirty="0">
                <a:latin typeface="Times New Roman" panose="02020603050405020304" pitchFamily="18" charset="0"/>
                <a:cs typeface="Times New Roman" panose="02020603050405020304" pitchFamily="18" charset="0"/>
              </a:rPr>
              <a:t>How do the process variables - role clarity, task mastery, and social acceptance - relate to the increase or decrease of stress levels in new nurses?</a:t>
            </a:r>
          </a:p>
        </p:txBody>
      </p:sp>
      <p:sp>
        <p:nvSpPr>
          <p:cNvPr id="5" name="Subtitle 2">
            <a:extLst>
              <a:ext uri="{FF2B5EF4-FFF2-40B4-BE49-F238E27FC236}">
                <a16:creationId xmlns:a16="http://schemas.microsoft.com/office/drawing/2014/main" id="{3FB1E15C-F81A-534D-AED4-EDD8CEE5CA93}"/>
              </a:ext>
            </a:extLst>
          </p:cNvPr>
          <p:cNvSpPr txBox="1">
            <a:spLocks/>
          </p:cNvSpPr>
          <p:nvPr/>
        </p:nvSpPr>
        <p:spPr>
          <a:xfrm>
            <a:off x="241299" y="2806303"/>
            <a:ext cx="2844802" cy="762397"/>
          </a:xfrm>
          <a:prstGeom prst="rect">
            <a:avLst/>
          </a:prstGeom>
          <a:solidFill>
            <a:schemeClr val="bg2"/>
          </a:solidFill>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400"/>
              </a:spcBef>
            </a:pPr>
            <a:r>
              <a:rPr lang="en-US" b="1" dirty="0">
                <a:solidFill>
                  <a:srgbClr val="7030A0"/>
                </a:solidFill>
                <a:latin typeface="Times New Roman" panose="02020603050405020304" pitchFamily="18" charset="0"/>
                <a:cs typeface="Times New Roman" panose="02020603050405020304" pitchFamily="18" charset="0"/>
              </a:rPr>
              <a:t>Purpose</a:t>
            </a:r>
          </a:p>
          <a:p>
            <a:pPr algn="just">
              <a:lnSpc>
                <a:spcPct val="120000"/>
              </a:lnSpc>
              <a:spcBef>
                <a:spcPts val="400"/>
              </a:spcBef>
            </a:pPr>
            <a:r>
              <a:rPr lang="en-US" dirty="0">
                <a:latin typeface="Times New Roman" panose="02020603050405020304" pitchFamily="18" charset="0"/>
                <a:cs typeface="Times New Roman" panose="02020603050405020304" pitchFamily="18" charset="0"/>
              </a:rPr>
              <a:t>The purpose of this research was to recognize and amend the stressors and difficulties of being a new nurse.</a:t>
            </a:r>
          </a:p>
        </p:txBody>
      </p:sp>
      <p:sp>
        <p:nvSpPr>
          <p:cNvPr id="6" name="Subtitle 2">
            <a:extLst>
              <a:ext uri="{FF2B5EF4-FFF2-40B4-BE49-F238E27FC236}">
                <a16:creationId xmlns:a16="http://schemas.microsoft.com/office/drawing/2014/main" id="{58A74906-E919-204F-87BF-811E8B0F1450}"/>
              </a:ext>
            </a:extLst>
          </p:cNvPr>
          <p:cNvSpPr txBox="1">
            <a:spLocks/>
          </p:cNvSpPr>
          <p:nvPr/>
        </p:nvSpPr>
        <p:spPr>
          <a:xfrm>
            <a:off x="241299" y="4777099"/>
            <a:ext cx="2844802" cy="1801501"/>
          </a:xfrm>
          <a:prstGeom prst="rect">
            <a:avLst/>
          </a:prstGeom>
          <a:solidFill>
            <a:schemeClr val="bg2"/>
          </a:solidFill>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400"/>
              </a:spcBef>
            </a:pPr>
            <a:r>
              <a:rPr lang="en-US" sz="1700" b="1" dirty="0">
                <a:solidFill>
                  <a:srgbClr val="7030A0"/>
                </a:solidFill>
                <a:latin typeface="Times New Roman" panose="02020603050405020304" pitchFamily="18" charset="0"/>
                <a:cs typeface="Times New Roman" panose="02020603050405020304" pitchFamily="18" charset="0"/>
              </a:rPr>
              <a:t>Conceptual Framework</a:t>
            </a:r>
          </a:p>
          <a:p>
            <a:pPr algn="just">
              <a:lnSpc>
                <a:spcPct val="120000"/>
              </a:lnSpc>
              <a:spcBef>
                <a:spcPts val="400"/>
              </a:spcBef>
            </a:pPr>
            <a:r>
              <a:rPr lang="en-US" sz="1400" dirty="0">
                <a:latin typeface="Times New Roman" panose="02020603050405020304" pitchFamily="18" charset="0"/>
                <a:cs typeface="Times New Roman" panose="02020603050405020304" pitchFamily="18" charset="0"/>
              </a:rPr>
              <a:t>The Professional Advancement Model by Patricia Brenner proposes five different levels of nursing experience – novice, advanced beginner, competent, proficient, and expert. I chose this theory because as a new nurse you are considered a novice. In today’s profession of nursing, it is hard to achieve a new step when you feel like you fail from the beginning. Expert nurses are an asset to new nurses - they teach and pass on their knowledge to new nurses who then pass it on. </a:t>
            </a:r>
          </a:p>
        </p:txBody>
      </p:sp>
      <p:sp>
        <p:nvSpPr>
          <p:cNvPr id="7" name="Subtitle 2">
            <a:extLst>
              <a:ext uri="{FF2B5EF4-FFF2-40B4-BE49-F238E27FC236}">
                <a16:creationId xmlns:a16="http://schemas.microsoft.com/office/drawing/2014/main" id="{92E6E6F3-D0A5-5749-B0DC-97D6DB86DB56}"/>
              </a:ext>
            </a:extLst>
          </p:cNvPr>
          <p:cNvSpPr txBox="1">
            <a:spLocks/>
          </p:cNvSpPr>
          <p:nvPr/>
        </p:nvSpPr>
        <p:spPr>
          <a:xfrm>
            <a:off x="3156962" y="746059"/>
            <a:ext cx="5033354" cy="3910775"/>
          </a:xfrm>
          <a:prstGeom prst="rect">
            <a:avLst/>
          </a:prstGeom>
          <a:solidFill>
            <a:schemeClr val="bg2"/>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300"/>
              </a:spcBef>
            </a:pPr>
            <a:r>
              <a:rPr lang="en-US" sz="1200" b="1" dirty="0">
                <a:solidFill>
                  <a:srgbClr val="7030A0"/>
                </a:solidFill>
                <a:latin typeface="Times New Roman" panose="02020603050405020304" pitchFamily="18" charset="0"/>
                <a:cs typeface="Times New Roman" panose="02020603050405020304" pitchFamily="18" charset="0"/>
              </a:rPr>
              <a:t>Methods</a:t>
            </a:r>
            <a:endParaRPr lang="en-US" sz="1100" b="1" dirty="0">
              <a:solidFill>
                <a:srgbClr val="7030A0"/>
              </a:solidFill>
              <a:latin typeface="Times New Roman" panose="02020603050405020304" pitchFamily="18" charset="0"/>
              <a:cs typeface="Times New Roman" panose="02020603050405020304" pitchFamily="18" charset="0"/>
            </a:endParaRPr>
          </a:p>
          <a:p>
            <a:pPr algn="just">
              <a:lnSpc>
                <a:spcPct val="100000"/>
              </a:lnSpc>
              <a:spcBef>
                <a:spcPts val="300"/>
              </a:spcBef>
            </a:pPr>
            <a:r>
              <a:rPr lang="en-US" sz="1100" dirty="0">
                <a:latin typeface="Times New Roman" panose="02020603050405020304" pitchFamily="18" charset="0"/>
                <a:cs typeface="Times New Roman" panose="02020603050405020304" pitchFamily="18" charset="0"/>
              </a:rPr>
              <a:t>Many different studies were reviewed to help determine the common factors contributing to the stress of new nurses. All of the studies reviewed had similar results/conclusions. All of the studies revealed the importance of helping new nurses in the their journey as a new nurse. </a:t>
            </a:r>
          </a:p>
          <a:p>
            <a:pPr algn="just">
              <a:lnSpc>
                <a:spcPct val="100000"/>
              </a:lnSpc>
              <a:spcBef>
                <a:spcPts val="300"/>
              </a:spcBef>
            </a:pPr>
            <a:r>
              <a:rPr lang="en-US" sz="1100" dirty="0">
                <a:latin typeface="Times New Roman" panose="02020603050405020304" pitchFamily="18" charset="0"/>
                <a:cs typeface="Times New Roman" panose="02020603050405020304" pitchFamily="18" charset="0"/>
              </a:rPr>
              <a:t>The first study (</a:t>
            </a:r>
            <a:r>
              <a:rPr lang="en-US" sz="1100" dirty="0" err="1">
                <a:latin typeface="Times New Roman" panose="02020603050405020304" pitchFamily="18" charset="0"/>
                <a:cs typeface="Times New Roman" panose="02020603050405020304" pitchFamily="18" charset="0"/>
              </a:rPr>
              <a:t>Frögéli</a:t>
            </a:r>
            <a:r>
              <a:rPr lang="en-US" sz="1100" dirty="0">
                <a:latin typeface="Times New Roman" panose="02020603050405020304" pitchFamily="18" charset="0"/>
                <a:cs typeface="Times New Roman" panose="02020603050405020304" pitchFamily="18" charset="0"/>
              </a:rPr>
              <a:t>, Rudman, &amp; </a:t>
            </a:r>
            <a:r>
              <a:rPr lang="en-US" sz="1100" dirty="0" err="1">
                <a:latin typeface="Times New Roman" panose="02020603050405020304" pitchFamily="18" charset="0"/>
                <a:cs typeface="Times New Roman" panose="02020603050405020304" pitchFamily="18" charset="0"/>
              </a:rPr>
              <a:t>Gustavsson</a:t>
            </a:r>
            <a:r>
              <a:rPr lang="en-US" sz="1100" dirty="0">
                <a:latin typeface="Times New Roman" panose="02020603050405020304" pitchFamily="18" charset="0"/>
                <a:cs typeface="Times New Roman" panose="02020603050405020304" pitchFamily="18" charset="0"/>
              </a:rPr>
              <a:t>, 2019) surveyed new nurses in a hospital over a three month period. The participants filled out surveys every week - these included Stress and Energy Questionnaire (data on stress), General Questionnaire for Psychological and Social Factors at work (Role Clarity), and Needs Satisfaction and Frustration Scale (task mastery and social acceptance). The surveys helped new nurses voice their concerns during their new journey as a nurse.  </a:t>
            </a:r>
          </a:p>
          <a:p>
            <a:pPr algn="just">
              <a:lnSpc>
                <a:spcPct val="100000"/>
              </a:lnSpc>
              <a:spcBef>
                <a:spcPts val="300"/>
              </a:spcBef>
            </a:pPr>
            <a:r>
              <a:rPr lang="en-US" sz="1100" dirty="0">
                <a:latin typeface="Times New Roman" panose="02020603050405020304" pitchFamily="18" charset="0"/>
                <a:cs typeface="Times New Roman" panose="02020603050405020304" pitchFamily="18" charset="0"/>
              </a:rPr>
              <a:t>Another study, (Kim, et al., 2020) conducted a survey that included approximately 130 items related to leadership involvement, team decision-making, collaboration with members of the team, and burnout. Nurse burnout was measured using the emotional exhaustion subscale of the Maslach Burnout Inventory. This study revealed an importance of changing the work life of healthcare providers. </a:t>
            </a:r>
          </a:p>
          <a:p>
            <a:pPr algn="just">
              <a:lnSpc>
                <a:spcPct val="100000"/>
              </a:lnSpc>
              <a:spcBef>
                <a:spcPts val="300"/>
              </a:spcBef>
            </a:pPr>
            <a:r>
              <a:rPr lang="en-US" sz="1100" dirty="0">
                <a:latin typeface="Times New Roman" panose="02020603050405020304" pitchFamily="18" charset="0"/>
                <a:cs typeface="Times New Roman" panose="02020603050405020304" pitchFamily="18" charset="0"/>
              </a:rPr>
              <a:t>(Dwyer, Revell, </a:t>
            </a:r>
            <a:r>
              <a:rPr lang="en-US" sz="1100" dirty="0" err="1">
                <a:latin typeface="Times New Roman" panose="02020603050405020304" pitchFamily="18" charset="0"/>
                <a:cs typeface="Times New Roman" panose="02020603050405020304" pitchFamily="18" charset="0"/>
              </a:rPr>
              <a:t>Sethares</a:t>
            </a:r>
            <a:r>
              <a:rPr lang="en-US" sz="1100" dirty="0">
                <a:latin typeface="Times New Roman" panose="02020603050405020304" pitchFamily="18" charset="0"/>
                <a:cs typeface="Times New Roman" panose="02020603050405020304" pitchFamily="18" charset="0"/>
              </a:rPr>
              <a:t>, &amp; Ayotte, 2019) explored the combined influence of intrapersonal (psychological capital), interpersonal (authentic leadership in preceptors), and organizational (structural empowerment) level factors on new graduate nurse burnout and turnover intent. The results of this study highlight that new nurses transitional outcomes are influenced by their work environment and relationships.</a:t>
            </a:r>
          </a:p>
        </p:txBody>
      </p:sp>
      <p:sp>
        <p:nvSpPr>
          <p:cNvPr id="8" name="Subtitle 2">
            <a:extLst>
              <a:ext uri="{FF2B5EF4-FFF2-40B4-BE49-F238E27FC236}">
                <a16:creationId xmlns:a16="http://schemas.microsoft.com/office/drawing/2014/main" id="{D18A0433-A60F-484D-A2F1-1225077C7364}"/>
              </a:ext>
            </a:extLst>
          </p:cNvPr>
          <p:cNvSpPr txBox="1">
            <a:spLocks/>
          </p:cNvSpPr>
          <p:nvPr/>
        </p:nvSpPr>
        <p:spPr>
          <a:xfrm>
            <a:off x="3156963" y="4777099"/>
            <a:ext cx="5033353" cy="1801501"/>
          </a:xfrm>
          <a:prstGeom prst="rect">
            <a:avLst/>
          </a:prstGeom>
          <a:solidFill>
            <a:schemeClr val="bg2"/>
          </a:solidFill>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400"/>
              </a:spcBef>
            </a:pPr>
            <a:r>
              <a:rPr lang="en-US" b="1" dirty="0">
                <a:solidFill>
                  <a:srgbClr val="7030A0"/>
                </a:solidFill>
                <a:latin typeface="Times New Roman" panose="02020603050405020304" pitchFamily="18" charset="0"/>
                <a:cs typeface="Times New Roman" panose="02020603050405020304" pitchFamily="18" charset="0"/>
              </a:rPr>
              <a:t>Results</a:t>
            </a:r>
          </a:p>
          <a:p>
            <a:pPr algn="just">
              <a:lnSpc>
                <a:spcPct val="120000"/>
              </a:lnSpc>
              <a:spcBef>
                <a:spcPts val="400"/>
              </a:spcBef>
            </a:pPr>
            <a:r>
              <a:rPr lang="en-US" dirty="0">
                <a:latin typeface="Times New Roman" panose="02020603050405020304" pitchFamily="18" charset="0"/>
                <a:cs typeface="Times New Roman" panose="02020603050405020304" pitchFamily="18" charset="0"/>
              </a:rPr>
              <a:t>The studies reviewed had common results that stressed the importance of changing the work environment for new nurses. New nurses reported significant feelings of apprehension in relation to the clinical practice environments, lack of orientation and poor mentoring, experience of horizontal violence due to negative staff attitudes, as well as the lack of opportunities for advancement and development (</a:t>
            </a:r>
            <a:r>
              <a:rPr lang="en-US" dirty="0" err="1">
                <a:latin typeface="Times New Roman" panose="02020603050405020304" pitchFamily="18" charset="0"/>
                <a:cs typeface="Times New Roman" panose="02020603050405020304" pitchFamily="18" charset="0"/>
              </a:rPr>
              <a:t>Flinkman</a:t>
            </a:r>
            <a:r>
              <a:rPr lang="en-US" dirty="0">
                <a:latin typeface="Times New Roman" panose="02020603050405020304" pitchFamily="18" charset="0"/>
                <a:cs typeface="Times New Roman" panose="02020603050405020304" pitchFamily="18" charset="0"/>
              </a:rPr>
              <a:t> et al. 2013; Parker et al. 2014) Factors known to undermine successful integration and transition into the nursing workforce among new nurses were identified and included as follows: limited support, exposure to unprofessional workplace behaviors, full workloads and responsibilities beyond their expertise (Walker et al. 2017). </a:t>
            </a:r>
          </a:p>
          <a:p>
            <a:endParaRPr lang="en-US" dirty="0"/>
          </a:p>
        </p:txBody>
      </p:sp>
      <p:sp>
        <p:nvSpPr>
          <p:cNvPr id="9" name="Subtitle 2">
            <a:extLst>
              <a:ext uri="{FF2B5EF4-FFF2-40B4-BE49-F238E27FC236}">
                <a16:creationId xmlns:a16="http://schemas.microsoft.com/office/drawing/2014/main" id="{B5D19832-BCE7-B443-9A3E-D34DD81E4D9D}"/>
              </a:ext>
            </a:extLst>
          </p:cNvPr>
          <p:cNvSpPr txBox="1">
            <a:spLocks/>
          </p:cNvSpPr>
          <p:nvPr/>
        </p:nvSpPr>
        <p:spPr>
          <a:xfrm>
            <a:off x="8261177" y="746059"/>
            <a:ext cx="3664123" cy="2042581"/>
          </a:xfrm>
          <a:prstGeom prst="rect">
            <a:avLst/>
          </a:prstGeom>
          <a:solidFill>
            <a:schemeClr val="bg2"/>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400"/>
              </a:spcBef>
            </a:pPr>
            <a:r>
              <a:rPr lang="en-US" sz="1200" b="1" dirty="0">
                <a:solidFill>
                  <a:srgbClr val="7030A0"/>
                </a:solidFill>
                <a:latin typeface="Times New Roman" panose="02020603050405020304" pitchFamily="18" charset="0"/>
                <a:cs typeface="Times New Roman" panose="02020603050405020304" pitchFamily="18" charset="0"/>
              </a:rPr>
              <a:t>Nursing Implications</a:t>
            </a:r>
          </a:p>
          <a:p>
            <a:pPr algn="just">
              <a:lnSpc>
                <a:spcPct val="100000"/>
              </a:lnSpc>
              <a:spcBef>
                <a:spcPts val="400"/>
              </a:spcBef>
            </a:pPr>
            <a:r>
              <a:rPr lang="en-US" sz="1200" dirty="0">
                <a:latin typeface="Times New Roman" panose="02020603050405020304" pitchFamily="18" charset="0"/>
                <a:cs typeface="Times New Roman" panose="02020603050405020304" pitchFamily="18" charset="0"/>
              </a:rPr>
              <a:t>There are many different measures that administration could implement into the transition for a new nurse. Some of those measures could be: establishment of a well-structured transition program, provision of an adequate orientation and senior staff mentorship, stress management programs, in-service educational programs and exposure to clinical simulation scenarios (</a:t>
            </a:r>
            <a:r>
              <a:rPr lang="en-US" sz="1200" dirty="0" err="1">
                <a:latin typeface="Times New Roman" panose="02020603050405020304" pitchFamily="18" charset="0"/>
                <a:cs typeface="Times New Roman" panose="02020603050405020304" pitchFamily="18" charset="0"/>
              </a:rPr>
              <a:t>Labrague</a:t>
            </a:r>
            <a:r>
              <a:rPr lang="en-US" sz="1200" dirty="0">
                <a:latin typeface="Times New Roman" panose="02020603050405020304" pitchFamily="18" charset="0"/>
                <a:cs typeface="Times New Roman" panose="02020603050405020304" pitchFamily="18" charset="0"/>
              </a:rPr>
              <a:t> &amp; </a:t>
            </a:r>
            <a:r>
              <a:rPr lang="en-US" sz="1200" dirty="0" err="1">
                <a:latin typeface="Times New Roman" panose="02020603050405020304" pitchFamily="18" charset="0"/>
                <a:cs typeface="Times New Roman" panose="02020603050405020304" pitchFamily="18" charset="0"/>
              </a:rPr>
              <a:t>Mcenroe-Petitte</a:t>
            </a:r>
            <a:r>
              <a:rPr lang="en-US" sz="1200" dirty="0">
                <a:latin typeface="Times New Roman" panose="02020603050405020304" pitchFamily="18" charset="0"/>
                <a:cs typeface="Times New Roman" panose="02020603050405020304" pitchFamily="18" charset="0"/>
              </a:rPr>
              <a:t>, 2017). These nursing implication should be a top priority when it comes to hiring new nurses. I am still a new nurse in my second year of full-time work, and I know the difficulty of this transition. These measures are a great asset for the transition of new nurses.</a:t>
            </a:r>
          </a:p>
        </p:txBody>
      </p:sp>
      <p:sp>
        <p:nvSpPr>
          <p:cNvPr id="10" name="Subtitle 2">
            <a:extLst>
              <a:ext uri="{FF2B5EF4-FFF2-40B4-BE49-F238E27FC236}">
                <a16:creationId xmlns:a16="http://schemas.microsoft.com/office/drawing/2014/main" id="{4ADF290C-78E6-5048-9BDA-08484C100AAE}"/>
              </a:ext>
            </a:extLst>
          </p:cNvPr>
          <p:cNvSpPr txBox="1">
            <a:spLocks/>
          </p:cNvSpPr>
          <p:nvPr/>
        </p:nvSpPr>
        <p:spPr>
          <a:xfrm>
            <a:off x="8261177" y="4777099"/>
            <a:ext cx="3664123" cy="1801501"/>
          </a:xfrm>
          <a:prstGeom prst="rect">
            <a:avLst/>
          </a:prstGeom>
          <a:solidFill>
            <a:schemeClr val="bg2"/>
          </a:solidFill>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400"/>
              </a:spcBef>
            </a:pPr>
            <a:r>
              <a:rPr lang="en-US" sz="3600" b="1" dirty="0">
                <a:solidFill>
                  <a:srgbClr val="7030A0"/>
                </a:solidFill>
              </a:rPr>
              <a:t>References</a:t>
            </a:r>
          </a:p>
          <a:p>
            <a:pPr>
              <a:spcBef>
                <a:spcPts val="400"/>
              </a:spcBef>
            </a:pPr>
            <a:r>
              <a:rPr lang="en-US" sz="2800" dirty="0"/>
              <a:t>Dwyer, P. A., Revell, S. M. H., </a:t>
            </a:r>
            <a:r>
              <a:rPr lang="en-US" sz="2800" dirty="0" err="1"/>
              <a:t>Sethares</a:t>
            </a:r>
            <a:r>
              <a:rPr lang="en-US" sz="2800" dirty="0"/>
              <a:t>, K. A., &amp; Ayotte, B. J. (2019). The influence of psychological capital, authentic leadership in preceptors, and structural empowerment on new graduate nurse burnout and turnover intent. </a:t>
            </a:r>
            <a:r>
              <a:rPr lang="en-US" sz="2800" i="1" dirty="0"/>
              <a:t>Applied Nursing Research</a:t>
            </a:r>
            <a:r>
              <a:rPr lang="en-US" sz="2800" dirty="0"/>
              <a:t>, </a:t>
            </a:r>
            <a:r>
              <a:rPr lang="en-US" sz="2800" i="1" dirty="0"/>
              <a:t>48</a:t>
            </a:r>
            <a:r>
              <a:rPr lang="en-US" sz="2800" dirty="0"/>
              <a:t>, 37–44. </a:t>
            </a:r>
            <a:r>
              <a:rPr lang="en-US" sz="2800" dirty="0" err="1"/>
              <a:t>doi</a:t>
            </a:r>
            <a:r>
              <a:rPr lang="en-US" sz="2800" dirty="0"/>
              <a:t>: 10.1016/j.apnr.2019.04.005</a:t>
            </a:r>
          </a:p>
          <a:p>
            <a:pPr>
              <a:spcBef>
                <a:spcPts val="400"/>
              </a:spcBef>
            </a:pPr>
            <a:r>
              <a:rPr lang="en-US" sz="2800" dirty="0" err="1"/>
              <a:t>Frögéli</a:t>
            </a:r>
            <a:r>
              <a:rPr lang="en-US" sz="2800" dirty="0"/>
              <a:t>, E., Rudman, A., &amp; </a:t>
            </a:r>
            <a:r>
              <a:rPr lang="en-US" sz="2800" dirty="0" err="1"/>
              <a:t>Gustavsson</a:t>
            </a:r>
            <a:r>
              <a:rPr lang="en-US" sz="2800" dirty="0"/>
              <a:t>, P. (2019). The relationship between task mastery, role clarity, social acceptance, and stress: An intensive longitudinal study with a sample of newly registered nurses. </a:t>
            </a:r>
            <a:r>
              <a:rPr lang="en-US" sz="2800" i="1" dirty="0"/>
              <a:t>International Journal of Nursing Studies</a:t>
            </a:r>
            <a:r>
              <a:rPr lang="en-US" sz="2800" dirty="0"/>
              <a:t>, </a:t>
            </a:r>
            <a:r>
              <a:rPr lang="en-US" sz="2800" i="1" dirty="0"/>
              <a:t>91</a:t>
            </a:r>
            <a:r>
              <a:rPr lang="en-US" sz="2800" dirty="0"/>
              <a:t>, 60–69. </a:t>
            </a:r>
            <a:r>
              <a:rPr lang="en-US" sz="2800" dirty="0" err="1"/>
              <a:t>doi</a:t>
            </a:r>
            <a:r>
              <a:rPr lang="en-US" sz="2800" dirty="0"/>
              <a:t>: 10.1016/j.ijnurstu.2018.10.007</a:t>
            </a:r>
          </a:p>
          <a:p>
            <a:pPr>
              <a:spcBef>
                <a:spcPts val="400"/>
              </a:spcBef>
            </a:pPr>
            <a:r>
              <a:rPr lang="en-US" sz="2800" dirty="0"/>
              <a:t>Jason. (2018, May 22). 35 Greatest Nursing Models &amp; Theories To Practice By. Retrieved from https://</a:t>
            </a:r>
            <a:r>
              <a:rPr lang="en-US" sz="2800" dirty="0" err="1"/>
              <a:t>www.nursebuff.com</a:t>
            </a:r>
            <a:r>
              <a:rPr lang="en-US" sz="2800" dirty="0"/>
              <a:t>/nursing-models-and-theories/</a:t>
            </a:r>
          </a:p>
          <a:p>
            <a:pPr>
              <a:spcBef>
                <a:spcPts val="400"/>
              </a:spcBef>
            </a:pPr>
            <a:r>
              <a:rPr lang="en-US" sz="2800" dirty="0"/>
              <a:t>Johnson, N. (2018, December 13). Why Good Nurses Leave the Profession. Retrieved from </a:t>
            </a:r>
            <a:r>
              <a:rPr lang="en-US" sz="2800" dirty="0">
                <a:hlinkClick r:id="rId3"/>
              </a:rPr>
              <a:t>https://minoritynurse.com/why-good-nurses-leave-the-profession/</a:t>
            </a:r>
            <a:endParaRPr lang="en-US" sz="2800" dirty="0"/>
          </a:p>
          <a:p>
            <a:pPr>
              <a:spcBef>
                <a:spcPts val="400"/>
              </a:spcBef>
            </a:pPr>
            <a:r>
              <a:rPr lang="en-US" sz="2800" dirty="0"/>
              <a:t>Kim, L. Y., Rose, D. E., Ganz, D. A., </a:t>
            </a:r>
            <a:r>
              <a:rPr lang="en-US" sz="2800" dirty="0" err="1"/>
              <a:t>Giannitrapani</a:t>
            </a:r>
            <a:r>
              <a:rPr lang="en-US" sz="2800" dirty="0"/>
              <a:t>, K. F., Yano, E. M., Rubenstein, L. V., &amp; Stockdale, S. E. (2020). Elements of the healthy work environment associated with lower primary care nurse burnout. </a:t>
            </a:r>
            <a:r>
              <a:rPr lang="en-US" sz="2800" i="1" dirty="0"/>
              <a:t>Nursing Outlook</a:t>
            </a:r>
            <a:r>
              <a:rPr lang="en-US" sz="2800" dirty="0"/>
              <a:t>, </a:t>
            </a:r>
            <a:r>
              <a:rPr lang="en-US" sz="2800" i="1" dirty="0"/>
              <a:t>68</a:t>
            </a:r>
            <a:r>
              <a:rPr lang="en-US" sz="2800" dirty="0"/>
              <a:t>(1), 14–25. </a:t>
            </a:r>
            <a:r>
              <a:rPr lang="en-US" sz="2800" dirty="0" err="1"/>
              <a:t>doi</a:t>
            </a:r>
            <a:r>
              <a:rPr lang="en-US" sz="2800" dirty="0"/>
              <a:t>: 10.1016/j.outlook.2019.06.018</a:t>
            </a:r>
          </a:p>
          <a:p>
            <a:pPr>
              <a:spcBef>
                <a:spcPts val="400"/>
              </a:spcBef>
            </a:pPr>
            <a:r>
              <a:rPr lang="en-US" sz="2800" dirty="0" err="1"/>
              <a:t>Labrague</a:t>
            </a:r>
            <a:r>
              <a:rPr lang="en-US" sz="2800" dirty="0"/>
              <a:t>, L., &amp; </a:t>
            </a:r>
            <a:r>
              <a:rPr lang="en-US" sz="2800" dirty="0" err="1"/>
              <a:t>Mcenroe-Petitte</a:t>
            </a:r>
            <a:r>
              <a:rPr lang="en-US" sz="2800" dirty="0"/>
              <a:t>, D. (2017). Job stress in new nurses during the transition period: an integrative review. </a:t>
            </a:r>
            <a:r>
              <a:rPr lang="en-US" sz="2800" i="1" dirty="0"/>
              <a:t>International Nursing Review</a:t>
            </a:r>
            <a:r>
              <a:rPr lang="en-US" sz="2800" dirty="0"/>
              <a:t>, </a:t>
            </a:r>
            <a:r>
              <a:rPr lang="en-US" sz="2800" i="1" dirty="0"/>
              <a:t>65</a:t>
            </a:r>
            <a:r>
              <a:rPr lang="en-US" sz="2800" dirty="0"/>
              <a:t>(4), 491–504. </a:t>
            </a:r>
            <a:r>
              <a:rPr lang="en-US" sz="2800" dirty="0" err="1"/>
              <a:t>doi</a:t>
            </a:r>
            <a:r>
              <a:rPr lang="en-US" sz="2800" dirty="0"/>
              <a:t>: 10.1111/inr.12425</a:t>
            </a:r>
          </a:p>
          <a:p>
            <a:endParaRPr lang="en-US" sz="700" dirty="0"/>
          </a:p>
        </p:txBody>
      </p:sp>
      <p:pic>
        <p:nvPicPr>
          <p:cNvPr id="13" name="Picture 12">
            <a:extLst>
              <a:ext uri="{FF2B5EF4-FFF2-40B4-BE49-F238E27FC236}">
                <a16:creationId xmlns:a16="http://schemas.microsoft.com/office/drawing/2014/main" id="{C0DD8E72-1057-7845-94EE-6308A1007B7C}"/>
              </a:ext>
            </a:extLst>
          </p:cNvPr>
          <p:cNvPicPr>
            <a:picLocks noChangeAspect="1"/>
          </p:cNvPicPr>
          <p:nvPr/>
        </p:nvPicPr>
        <p:blipFill rotWithShape="1">
          <a:blip r:embed="rId4">
            <a:alphaModFix/>
          </a:blip>
          <a:srcRect l="455" t="1694" r="4558" b="8414"/>
          <a:stretch/>
        </p:blipFill>
        <p:spPr>
          <a:xfrm>
            <a:off x="8769769" y="2875591"/>
            <a:ext cx="2575038" cy="1819343"/>
          </a:xfrm>
          <a:prstGeom prst="roundRect">
            <a:avLst>
              <a:gd name="adj" fmla="val 4443"/>
            </a:avLst>
          </a:prstGeom>
        </p:spPr>
      </p:pic>
    </p:spTree>
    <p:extLst>
      <p:ext uri="{BB962C8B-B14F-4D97-AF65-F5344CB8AC3E}">
        <p14:creationId xmlns:p14="http://schemas.microsoft.com/office/powerpoint/2010/main" val="3850106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4288</TotalTime>
  <Words>1039</Words>
  <Application>Microsoft Macintosh PowerPoint</Application>
  <PresentationFormat>Widescreen</PresentationFormat>
  <Paragraphs>26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 Stress in New Nurses -  </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subject/>
  <dc:creator>Caitlin Gabel</dc:creator>
  <cp:keywords/>
  <dc:description/>
  <cp:lastModifiedBy>Caitlin Gabel</cp:lastModifiedBy>
  <cp:revision>17</cp:revision>
  <dcterms:created xsi:type="dcterms:W3CDTF">2020-03-09T02:07:57Z</dcterms:created>
  <dcterms:modified xsi:type="dcterms:W3CDTF">2020-03-12T01:36:31Z</dcterms:modified>
  <cp:category/>
</cp:coreProperties>
</file>