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7F6982-8A8B-17C3-1938-6C4FE76CBDAD}" v="295" dt="2020-07-22T03:01:33.446"/>
    <p1510:client id="{D2EC9390-2F78-D397-70CA-D31094578749}" v="649" dt="2020-07-22T02:21:23.356"/>
    <p1510:client id="{D655CA6F-0F4E-036C-6F72-5045E4B03B42}" v="480" dt="2020-07-21T12:22:04.072"/>
    <p1510:client id="{DA3B5C02-53ED-8A41-9B7E-D3537DDC95E7}" v="325" dt="2020-07-22T21:44:48.819"/>
    <p1510:client id="{EA8A0C37-6D71-B1A4-6C51-2D8C6467A7AB}" v="224" dt="2020-07-21T21:58:52.9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8153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1382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1910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17238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29723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8633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7/22/2020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3274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7/22/2020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8066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01114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5270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4708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7/22/2020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26357751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pubmed.ncbi.nlm.nih.gov/31483282/" TargetMode="External"/><Relationship Id="rId13" Type="http://schemas.openxmlformats.org/officeDocument/2006/relationships/image" Target="../media/image3.png"/><Relationship Id="rId3" Type="http://schemas.openxmlformats.org/officeDocument/2006/relationships/hyperlink" Target="https://en.wikipedia.org/wiki/Fort_Hays_Tigers" TargetMode="External"/><Relationship Id="rId7" Type="http://schemas.openxmlformats.org/officeDocument/2006/relationships/hyperlink" Target="https://journals.lww.com/dccnjournal/Fulltext/2019/05000/Research_Outcomes_Of_Implementing_CEASE_An.9.aspx" TargetMode="External"/><Relationship Id="rId12" Type="http://schemas.openxmlformats.org/officeDocument/2006/relationships/hyperlink" Target="https://creativecommons.org/licenses/by-nc-sa/3.0/"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nurse.org/articles/alarm-fatigue-statistics-patient-safety/" TargetMode="External"/><Relationship Id="rId11" Type="http://schemas.openxmlformats.org/officeDocument/2006/relationships/hyperlink" Target="https://litfl.com/ecg-lead-positioning/" TargetMode="External"/><Relationship Id="rId5" Type="http://schemas.openxmlformats.org/officeDocument/2006/relationships/hyperlink" Target="https://www.ncbi.nlm.nih.gov/pmc/articles/PMC4756058/" TargetMode="External"/><Relationship Id="rId10" Type="http://schemas.openxmlformats.org/officeDocument/2006/relationships/image" Target="../media/image2.png"/><Relationship Id="rId4" Type="http://schemas.openxmlformats.org/officeDocument/2006/relationships/hyperlink" Target="http://www.sciepub.com/AJNR/abstract/10788" TargetMode="External"/><Relationship Id="rId9" Type="http://schemas.openxmlformats.org/officeDocument/2006/relationships/hyperlink" Target="https://nurseslabs.com/nursing-theor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45940C-2C57-4FF3-8978-69BA63F851CC}"/>
              </a:ext>
            </a:extLst>
          </p:cNvPr>
          <p:cNvSpPr txBox="1"/>
          <p:nvPr/>
        </p:nvSpPr>
        <p:spPr>
          <a:xfrm>
            <a:off x="5674026" y="3216280"/>
            <a:ext cx="873665" cy="63614"/>
          </a:xfrm>
          <a:prstGeom prst="rect">
            <a:avLst/>
          </a:prstGeom>
          <a:noFill/>
        </p:spPr>
        <p:txBody>
          <a:bodyPr rot="0" spcFirstLastPara="0" vertOverflow="overflow" horzOverflow="overflow" vert="horz" wrap="square" lIns="15750" tIns="7875" rIns="15750" bIns="7875" numCol="1" spcCol="0" rtlCol="0" fromWordArt="0" anchor="t" anchorCtr="0" forceAA="0" compatLnSpc="1">
            <a:prstTxWarp prst="textNoShape">
              <a:avLst/>
            </a:prstTxWarp>
            <a:spAutoFit/>
          </a:bodyPr>
          <a:lstStyle>
            <a:defPPr>
              <a:defRPr lang="en-US"/>
            </a:defPPr>
            <a:lvl1pPr marL="0" algn="l" defTabSz="264536" rtl="0" eaLnBrk="1" latinLnBrk="0" hangingPunct="1">
              <a:defRPr sz="521" kern="1200">
                <a:solidFill>
                  <a:schemeClr val="tx1"/>
                </a:solidFill>
                <a:latin typeface="+mn-lt"/>
                <a:ea typeface="+mn-ea"/>
                <a:cs typeface="+mn-cs"/>
              </a:defRPr>
            </a:lvl1pPr>
            <a:lvl2pPr marL="132268" algn="l" defTabSz="264536" rtl="0" eaLnBrk="1" latinLnBrk="0" hangingPunct="1">
              <a:defRPr sz="521" kern="1200">
                <a:solidFill>
                  <a:schemeClr val="tx1"/>
                </a:solidFill>
                <a:latin typeface="+mn-lt"/>
                <a:ea typeface="+mn-ea"/>
                <a:cs typeface="+mn-cs"/>
              </a:defRPr>
            </a:lvl2pPr>
            <a:lvl3pPr marL="264536" algn="l" defTabSz="264536" rtl="0" eaLnBrk="1" latinLnBrk="0" hangingPunct="1">
              <a:defRPr sz="521" kern="1200">
                <a:solidFill>
                  <a:schemeClr val="tx1"/>
                </a:solidFill>
                <a:latin typeface="+mn-lt"/>
                <a:ea typeface="+mn-ea"/>
                <a:cs typeface="+mn-cs"/>
              </a:defRPr>
            </a:lvl3pPr>
            <a:lvl4pPr marL="396804" algn="l" defTabSz="264536" rtl="0" eaLnBrk="1" latinLnBrk="0" hangingPunct="1">
              <a:defRPr sz="521" kern="1200">
                <a:solidFill>
                  <a:schemeClr val="tx1"/>
                </a:solidFill>
                <a:latin typeface="+mn-lt"/>
                <a:ea typeface="+mn-ea"/>
                <a:cs typeface="+mn-cs"/>
              </a:defRPr>
            </a:lvl4pPr>
            <a:lvl5pPr marL="529072" algn="l" defTabSz="264536" rtl="0" eaLnBrk="1" latinLnBrk="0" hangingPunct="1">
              <a:defRPr sz="521" kern="1200">
                <a:solidFill>
                  <a:schemeClr val="tx1"/>
                </a:solidFill>
                <a:latin typeface="+mn-lt"/>
                <a:ea typeface="+mn-ea"/>
                <a:cs typeface="+mn-cs"/>
              </a:defRPr>
            </a:lvl5pPr>
            <a:lvl6pPr marL="661340" algn="l" defTabSz="264536" rtl="0" eaLnBrk="1" latinLnBrk="0" hangingPunct="1">
              <a:defRPr sz="521" kern="1200">
                <a:solidFill>
                  <a:schemeClr val="tx1"/>
                </a:solidFill>
                <a:latin typeface="+mn-lt"/>
                <a:ea typeface="+mn-ea"/>
                <a:cs typeface="+mn-cs"/>
              </a:defRPr>
            </a:lvl6pPr>
            <a:lvl7pPr marL="793608" algn="l" defTabSz="264536" rtl="0" eaLnBrk="1" latinLnBrk="0" hangingPunct="1">
              <a:defRPr sz="521" kern="1200">
                <a:solidFill>
                  <a:schemeClr val="tx1"/>
                </a:solidFill>
                <a:latin typeface="+mn-lt"/>
                <a:ea typeface="+mn-ea"/>
                <a:cs typeface="+mn-cs"/>
              </a:defRPr>
            </a:lvl7pPr>
            <a:lvl8pPr marL="925876" algn="l" defTabSz="264536" rtl="0" eaLnBrk="1" latinLnBrk="0" hangingPunct="1">
              <a:defRPr sz="521" kern="1200">
                <a:solidFill>
                  <a:schemeClr val="tx1"/>
                </a:solidFill>
                <a:latin typeface="+mn-lt"/>
                <a:ea typeface="+mn-ea"/>
                <a:cs typeface="+mn-cs"/>
              </a:defRPr>
            </a:lvl8pPr>
            <a:lvl9pPr marL="1058144" algn="l" defTabSz="264536" rtl="0" eaLnBrk="1" latinLnBrk="0" hangingPunct="1">
              <a:defRPr sz="521" kern="1200">
                <a:solidFill>
                  <a:schemeClr val="tx1"/>
                </a:solidFill>
                <a:latin typeface="+mn-lt"/>
                <a:ea typeface="+mn-ea"/>
                <a:cs typeface="+mn-cs"/>
              </a:defRPr>
            </a:lvl9pPr>
          </a:lstStyle>
          <a:p>
            <a:endParaRPr lang="en-US" sz="342" dirty="0">
              <a:cs typeface="Calibri"/>
            </a:endParaRPr>
          </a:p>
        </p:txBody>
      </p:sp>
      <p:sp>
        <p:nvSpPr>
          <p:cNvPr id="5" name="Rectangle 4">
            <a:extLst>
              <a:ext uri="{FF2B5EF4-FFF2-40B4-BE49-F238E27FC236}">
                <a16:creationId xmlns:a16="http://schemas.microsoft.com/office/drawing/2014/main" id="{D6F486CD-5C10-4C84-B787-772F37498026}"/>
              </a:ext>
            </a:extLst>
          </p:cNvPr>
          <p:cNvSpPr/>
          <p:nvPr/>
        </p:nvSpPr>
        <p:spPr>
          <a:xfrm>
            <a:off x="-6202" y="-1720"/>
            <a:ext cx="12202609" cy="103064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64536" rtl="0" eaLnBrk="1" latinLnBrk="0" hangingPunct="1">
              <a:defRPr sz="521" kern="1200">
                <a:solidFill>
                  <a:schemeClr val="tx1"/>
                </a:solidFill>
                <a:latin typeface="+mn-lt"/>
                <a:ea typeface="+mn-ea"/>
                <a:cs typeface="+mn-cs"/>
              </a:defRPr>
            </a:lvl1pPr>
            <a:lvl2pPr marL="132268" algn="l" defTabSz="264536" rtl="0" eaLnBrk="1" latinLnBrk="0" hangingPunct="1">
              <a:defRPr sz="521" kern="1200">
                <a:solidFill>
                  <a:schemeClr val="tx1"/>
                </a:solidFill>
                <a:latin typeface="+mn-lt"/>
                <a:ea typeface="+mn-ea"/>
                <a:cs typeface="+mn-cs"/>
              </a:defRPr>
            </a:lvl2pPr>
            <a:lvl3pPr marL="264536" algn="l" defTabSz="264536" rtl="0" eaLnBrk="1" latinLnBrk="0" hangingPunct="1">
              <a:defRPr sz="521" kern="1200">
                <a:solidFill>
                  <a:schemeClr val="tx1"/>
                </a:solidFill>
                <a:latin typeface="+mn-lt"/>
                <a:ea typeface="+mn-ea"/>
                <a:cs typeface="+mn-cs"/>
              </a:defRPr>
            </a:lvl3pPr>
            <a:lvl4pPr marL="396804" algn="l" defTabSz="264536" rtl="0" eaLnBrk="1" latinLnBrk="0" hangingPunct="1">
              <a:defRPr sz="521" kern="1200">
                <a:solidFill>
                  <a:schemeClr val="tx1"/>
                </a:solidFill>
                <a:latin typeface="+mn-lt"/>
                <a:ea typeface="+mn-ea"/>
                <a:cs typeface="+mn-cs"/>
              </a:defRPr>
            </a:lvl4pPr>
            <a:lvl5pPr marL="529072" algn="l" defTabSz="264536" rtl="0" eaLnBrk="1" latinLnBrk="0" hangingPunct="1">
              <a:defRPr sz="521" kern="1200">
                <a:solidFill>
                  <a:schemeClr val="tx1"/>
                </a:solidFill>
                <a:latin typeface="+mn-lt"/>
                <a:ea typeface="+mn-ea"/>
                <a:cs typeface="+mn-cs"/>
              </a:defRPr>
            </a:lvl5pPr>
            <a:lvl6pPr marL="661340" algn="l" defTabSz="264536" rtl="0" eaLnBrk="1" latinLnBrk="0" hangingPunct="1">
              <a:defRPr sz="521" kern="1200">
                <a:solidFill>
                  <a:schemeClr val="tx1"/>
                </a:solidFill>
                <a:latin typeface="+mn-lt"/>
                <a:ea typeface="+mn-ea"/>
                <a:cs typeface="+mn-cs"/>
              </a:defRPr>
            </a:lvl6pPr>
            <a:lvl7pPr marL="793608" algn="l" defTabSz="264536" rtl="0" eaLnBrk="1" latinLnBrk="0" hangingPunct="1">
              <a:defRPr sz="521" kern="1200">
                <a:solidFill>
                  <a:schemeClr val="tx1"/>
                </a:solidFill>
                <a:latin typeface="+mn-lt"/>
                <a:ea typeface="+mn-ea"/>
                <a:cs typeface="+mn-cs"/>
              </a:defRPr>
            </a:lvl7pPr>
            <a:lvl8pPr marL="925876" algn="l" defTabSz="264536" rtl="0" eaLnBrk="1" latinLnBrk="0" hangingPunct="1">
              <a:defRPr sz="521" kern="1200">
                <a:solidFill>
                  <a:schemeClr val="tx1"/>
                </a:solidFill>
                <a:latin typeface="+mn-lt"/>
                <a:ea typeface="+mn-ea"/>
                <a:cs typeface="+mn-cs"/>
              </a:defRPr>
            </a:lvl8pPr>
            <a:lvl9pPr marL="1058144" algn="l" defTabSz="264536" rtl="0" eaLnBrk="1" latinLnBrk="0" hangingPunct="1">
              <a:defRPr sz="521" kern="1200">
                <a:solidFill>
                  <a:schemeClr val="tx1"/>
                </a:solidFill>
                <a:latin typeface="+mn-lt"/>
                <a:ea typeface="+mn-ea"/>
                <a:cs typeface="+mn-cs"/>
              </a:defRPr>
            </a:lvl9pPr>
          </a:lstStyle>
          <a:p>
            <a:pPr algn="ctr"/>
            <a:r>
              <a:rPr lang="en-US" sz="1583" dirty="0">
                <a:cs typeface="Calibri"/>
              </a:rPr>
              <a:t>Alarm Fatigue, a very real nursing phenomenon!</a:t>
            </a:r>
          </a:p>
          <a:p>
            <a:pPr algn="ctr"/>
            <a:r>
              <a:rPr lang="en-US" sz="1583" dirty="0">
                <a:cs typeface="Calibri"/>
              </a:rPr>
              <a:t>Andrea Rountree RN, FHNS</a:t>
            </a:r>
          </a:p>
          <a:p>
            <a:pPr algn="ctr"/>
            <a:r>
              <a:rPr lang="en-US" sz="1583" dirty="0">
                <a:cs typeface="Calibri"/>
              </a:rPr>
              <a:t>Nursing Inquiry for the RN, NURS 446</a:t>
            </a:r>
          </a:p>
          <a:p>
            <a:pPr algn="ctr"/>
            <a:r>
              <a:rPr lang="en-US" sz="1583" dirty="0">
                <a:cs typeface="Calibri"/>
              </a:rPr>
              <a:t>Fort Hays State University, Department of Nursing</a:t>
            </a:r>
          </a:p>
        </p:txBody>
      </p:sp>
      <p:pic>
        <p:nvPicPr>
          <p:cNvPr id="6" name="Picture 6" descr="A close up of a sign&#10;&#10;Description automatically generated">
            <a:extLst>
              <a:ext uri="{FF2B5EF4-FFF2-40B4-BE49-F238E27FC236}">
                <a16:creationId xmlns:a16="http://schemas.microsoft.com/office/drawing/2014/main" id="{6D6039A4-D38A-4497-9978-C5D11F0A518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35843" y="163059"/>
            <a:ext cx="923287" cy="774614"/>
          </a:xfrm>
          <a:prstGeom prst="rect">
            <a:avLst/>
          </a:prstGeom>
        </p:spPr>
      </p:pic>
      <p:sp>
        <p:nvSpPr>
          <p:cNvPr id="7" name="TextBox 6">
            <a:extLst>
              <a:ext uri="{FF2B5EF4-FFF2-40B4-BE49-F238E27FC236}">
                <a16:creationId xmlns:a16="http://schemas.microsoft.com/office/drawing/2014/main" id="{005F63F4-420F-4ABF-8029-60AA0B869BD7}"/>
              </a:ext>
            </a:extLst>
          </p:cNvPr>
          <p:cNvSpPr txBox="1"/>
          <p:nvPr/>
        </p:nvSpPr>
        <p:spPr>
          <a:xfrm>
            <a:off x="5976144" y="3680667"/>
            <a:ext cx="326386" cy="37352"/>
          </a:xfrm>
          <a:prstGeom prst="rect">
            <a:avLst/>
          </a:prstGeom>
        </p:spPr>
        <p:txBody>
          <a:bodyPr anchor="t">
            <a:noAutofit/>
          </a:bodyPr>
          <a:lstStyle>
            <a:defPPr>
              <a:defRPr lang="en-US"/>
            </a:defPPr>
            <a:lvl1pPr marL="0" algn="l" defTabSz="264536" rtl="0" eaLnBrk="1" latinLnBrk="0" hangingPunct="1">
              <a:defRPr sz="521" kern="1200">
                <a:solidFill>
                  <a:schemeClr val="tx1"/>
                </a:solidFill>
                <a:latin typeface="+mn-lt"/>
                <a:ea typeface="+mn-ea"/>
                <a:cs typeface="+mn-cs"/>
              </a:defRPr>
            </a:lvl1pPr>
            <a:lvl2pPr marL="132268" algn="l" defTabSz="264536" rtl="0" eaLnBrk="1" latinLnBrk="0" hangingPunct="1">
              <a:defRPr sz="521" kern="1200">
                <a:solidFill>
                  <a:schemeClr val="tx1"/>
                </a:solidFill>
                <a:latin typeface="+mn-lt"/>
                <a:ea typeface="+mn-ea"/>
                <a:cs typeface="+mn-cs"/>
              </a:defRPr>
            </a:lvl2pPr>
            <a:lvl3pPr marL="264536" algn="l" defTabSz="264536" rtl="0" eaLnBrk="1" latinLnBrk="0" hangingPunct="1">
              <a:defRPr sz="521" kern="1200">
                <a:solidFill>
                  <a:schemeClr val="tx1"/>
                </a:solidFill>
                <a:latin typeface="+mn-lt"/>
                <a:ea typeface="+mn-ea"/>
                <a:cs typeface="+mn-cs"/>
              </a:defRPr>
            </a:lvl3pPr>
            <a:lvl4pPr marL="396804" algn="l" defTabSz="264536" rtl="0" eaLnBrk="1" latinLnBrk="0" hangingPunct="1">
              <a:defRPr sz="521" kern="1200">
                <a:solidFill>
                  <a:schemeClr val="tx1"/>
                </a:solidFill>
                <a:latin typeface="+mn-lt"/>
                <a:ea typeface="+mn-ea"/>
                <a:cs typeface="+mn-cs"/>
              </a:defRPr>
            </a:lvl4pPr>
            <a:lvl5pPr marL="529072" algn="l" defTabSz="264536" rtl="0" eaLnBrk="1" latinLnBrk="0" hangingPunct="1">
              <a:defRPr sz="521" kern="1200">
                <a:solidFill>
                  <a:schemeClr val="tx1"/>
                </a:solidFill>
                <a:latin typeface="+mn-lt"/>
                <a:ea typeface="+mn-ea"/>
                <a:cs typeface="+mn-cs"/>
              </a:defRPr>
            </a:lvl5pPr>
            <a:lvl6pPr marL="661340" algn="l" defTabSz="264536" rtl="0" eaLnBrk="1" latinLnBrk="0" hangingPunct="1">
              <a:defRPr sz="521" kern="1200">
                <a:solidFill>
                  <a:schemeClr val="tx1"/>
                </a:solidFill>
                <a:latin typeface="+mn-lt"/>
                <a:ea typeface="+mn-ea"/>
                <a:cs typeface="+mn-cs"/>
              </a:defRPr>
            </a:lvl6pPr>
            <a:lvl7pPr marL="793608" algn="l" defTabSz="264536" rtl="0" eaLnBrk="1" latinLnBrk="0" hangingPunct="1">
              <a:defRPr sz="521" kern="1200">
                <a:solidFill>
                  <a:schemeClr val="tx1"/>
                </a:solidFill>
                <a:latin typeface="+mn-lt"/>
                <a:ea typeface="+mn-ea"/>
                <a:cs typeface="+mn-cs"/>
              </a:defRPr>
            </a:lvl7pPr>
            <a:lvl8pPr marL="925876" algn="l" defTabSz="264536" rtl="0" eaLnBrk="1" latinLnBrk="0" hangingPunct="1">
              <a:defRPr sz="521" kern="1200">
                <a:solidFill>
                  <a:schemeClr val="tx1"/>
                </a:solidFill>
                <a:latin typeface="+mn-lt"/>
                <a:ea typeface="+mn-ea"/>
                <a:cs typeface="+mn-cs"/>
              </a:defRPr>
            </a:lvl8pPr>
            <a:lvl9pPr marL="1058144" algn="l" defTabSz="264536" rtl="0" eaLnBrk="1" latinLnBrk="0" hangingPunct="1">
              <a:defRPr sz="521" kern="1200">
                <a:solidFill>
                  <a:schemeClr val="tx1"/>
                </a:solidFill>
                <a:latin typeface="+mn-lt"/>
                <a:ea typeface="+mn-ea"/>
                <a:cs typeface="+mn-cs"/>
              </a:defRPr>
            </a:lvl9pPr>
          </a:lstStyle>
          <a:p>
            <a:endParaRPr lang="en-US" sz="342" dirty="0">
              <a:cs typeface="Calibri"/>
            </a:endParaRPr>
          </a:p>
        </p:txBody>
      </p:sp>
      <p:pic>
        <p:nvPicPr>
          <p:cNvPr id="11" name="Picture 6" descr="A close up of a sign&#10;&#10;Description automatically generated">
            <a:extLst>
              <a:ext uri="{FF2B5EF4-FFF2-40B4-BE49-F238E27FC236}">
                <a16:creationId xmlns:a16="http://schemas.microsoft.com/office/drawing/2014/main" id="{6D004C92-AC0C-486B-B009-DF593DCF7B9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1065620" y="143290"/>
            <a:ext cx="944613" cy="817265"/>
          </a:xfrm>
          <a:prstGeom prst="rect">
            <a:avLst/>
          </a:prstGeom>
        </p:spPr>
      </p:pic>
      <p:sp>
        <p:nvSpPr>
          <p:cNvPr id="15" name="Rectangle: Rounded Corners 14">
            <a:extLst>
              <a:ext uri="{FF2B5EF4-FFF2-40B4-BE49-F238E27FC236}">
                <a16:creationId xmlns:a16="http://schemas.microsoft.com/office/drawing/2014/main" id="{EB58D213-43D5-40EF-9237-7C8703622B9C}"/>
              </a:ext>
            </a:extLst>
          </p:cNvPr>
          <p:cNvSpPr/>
          <p:nvPr/>
        </p:nvSpPr>
        <p:spPr>
          <a:xfrm>
            <a:off x="-1476" y="1088367"/>
            <a:ext cx="2707294" cy="130436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u="sng" dirty="0">
                <a:solidFill>
                  <a:schemeClr val="tx1"/>
                </a:solidFill>
                <a:highlight>
                  <a:srgbClr val="FFFF00"/>
                </a:highlight>
                <a:ea typeface="+mn-lt"/>
                <a:cs typeface="+mn-lt"/>
              </a:rPr>
              <a:t>Introduction</a:t>
            </a:r>
            <a:endParaRPr lang="en-US">
              <a:solidFill>
                <a:schemeClr val="tx1"/>
              </a:solidFill>
              <a:ea typeface="+mn-lt"/>
              <a:cs typeface="+mn-lt"/>
            </a:endParaRPr>
          </a:p>
          <a:p>
            <a:pPr algn="ctr"/>
            <a:r>
              <a:rPr lang="en-US" sz="1200" dirty="0">
                <a:solidFill>
                  <a:schemeClr val="tx1"/>
                </a:solidFill>
                <a:highlight>
                  <a:srgbClr val="FFFF00"/>
                </a:highlight>
                <a:ea typeface="+mn-lt"/>
                <a:cs typeface="+mn-lt"/>
              </a:rPr>
              <a:t>Alarm fatigue is a very real phenomenon for nursing staff in many hospital settings. This </a:t>
            </a:r>
            <a:r>
              <a:rPr lang="en-US" sz="1200" dirty="0">
                <a:solidFill>
                  <a:schemeClr val="tx1"/>
                </a:solidFill>
                <a:highlight>
                  <a:srgbClr val="FFFF00"/>
                </a:highlight>
                <a:cs typeface="Calibri"/>
              </a:rPr>
              <a:t>can lead to desensitization of  nursing staff  to respond </a:t>
            </a:r>
            <a:r>
              <a:rPr lang="en-US" sz="1200" dirty="0">
                <a:solidFill>
                  <a:schemeClr val="tx1"/>
                </a:solidFill>
                <a:highlight>
                  <a:srgbClr val="FFFF00"/>
                </a:highlight>
                <a:ea typeface="+mn-lt"/>
                <a:cs typeface="+mn-lt"/>
              </a:rPr>
              <a:t>to patient's needs. </a:t>
            </a:r>
            <a:endParaRPr lang="en-US" sz="1200" dirty="0">
              <a:solidFill>
                <a:schemeClr val="tx1"/>
              </a:solidFill>
              <a:cs typeface="Calibri" panose="020F0502020204030204"/>
            </a:endParaRPr>
          </a:p>
        </p:txBody>
      </p:sp>
      <p:sp>
        <p:nvSpPr>
          <p:cNvPr id="16" name="Rectangle: Rounded Corners 15">
            <a:extLst>
              <a:ext uri="{FF2B5EF4-FFF2-40B4-BE49-F238E27FC236}">
                <a16:creationId xmlns:a16="http://schemas.microsoft.com/office/drawing/2014/main" id="{0D497AC9-FB53-4305-BEEF-3DE50F6E266C}"/>
              </a:ext>
            </a:extLst>
          </p:cNvPr>
          <p:cNvSpPr/>
          <p:nvPr/>
        </p:nvSpPr>
        <p:spPr>
          <a:xfrm>
            <a:off x="-12399" y="2391836"/>
            <a:ext cx="2717318" cy="139933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solidFill>
                  <a:schemeClr val="tx1"/>
                </a:solidFill>
                <a:ea typeface="+mn-lt"/>
                <a:cs typeface="+mn-lt"/>
              </a:rPr>
              <a:t>Research Question</a:t>
            </a:r>
            <a:endParaRPr lang="en-US" sz="1400">
              <a:solidFill>
                <a:schemeClr val="tx1"/>
              </a:solidFill>
              <a:ea typeface="+mn-lt"/>
              <a:cs typeface="+mn-lt"/>
            </a:endParaRPr>
          </a:p>
          <a:p>
            <a:pPr algn="ctr"/>
            <a:r>
              <a:rPr lang="en-US" sz="1200" dirty="0">
                <a:solidFill>
                  <a:schemeClr val="tx1"/>
                </a:solidFill>
                <a:cs typeface="Calibri"/>
              </a:rPr>
              <a:t>In acute inpatient telemetry units, what is the effect of a nurse-driven patient monitoring bundle on alarm fatigue compared to no monitoring bundle?</a:t>
            </a:r>
            <a:endParaRPr lang="en-US" sz="1200" dirty="0">
              <a:solidFill>
                <a:schemeClr val="tx1"/>
              </a:solidFill>
            </a:endParaRPr>
          </a:p>
        </p:txBody>
      </p:sp>
      <p:sp>
        <p:nvSpPr>
          <p:cNvPr id="17" name="Rectangle: Rounded Corners 16">
            <a:extLst>
              <a:ext uri="{FF2B5EF4-FFF2-40B4-BE49-F238E27FC236}">
                <a16:creationId xmlns:a16="http://schemas.microsoft.com/office/drawing/2014/main" id="{AC169941-2C10-4596-A912-9022E505D7CA}"/>
              </a:ext>
            </a:extLst>
          </p:cNvPr>
          <p:cNvSpPr/>
          <p:nvPr/>
        </p:nvSpPr>
        <p:spPr>
          <a:xfrm>
            <a:off x="6755" y="3764360"/>
            <a:ext cx="2736989" cy="133935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solidFill>
                  <a:srgbClr val="000000"/>
                </a:solidFill>
                <a:ea typeface="+mn-lt"/>
                <a:cs typeface="+mn-lt"/>
              </a:rPr>
              <a:t>Purpose</a:t>
            </a:r>
            <a:endParaRPr lang="en-US" sz="1400" dirty="0">
              <a:ea typeface="+mn-lt"/>
              <a:cs typeface="+mn-lt"/>
            </a:endParaRPr>
          </a:p>
          <a:p>
            <a:pPr algn="ctr"/>
            <a:r>
              <a:rPr lang="en-US" sz="1200" dirty="0">
                <a:solidFill>
                  <a:schemeClr val="tx1"/>
                </a:solidFill>
                <a:cs typeface="Calibri"/>
              </a:rPr>
              <a:t>Describe the effect of implementing CEASE, a nurse-driven, evidence-based, patient-customized monitoring bundle on alarm fatigue in ICU's and SDU's (Lewis, 2019). </a:t>
            </a:r>
            <a:endParaRPr lang="en-US" sz="1200" dirty="0">
              <a:solidFill>
                <a:schemeClr val="tx1"/>
              </a:solidFill>
            </a:endParaRPr>
          </a:p>
        </p:txBody>
      </p:sp>
      <p:sp>
        <p:nvSpPr>
          <p:cNvPr id="18" name="Rectangle: Rounded Corners 17">
            <a:extLst>
              <a:ext uri="{FF2B5EF4-FFF2-40B4-BE49-F238E27FC236}">
                <a16:creationId xmlns:a16="http://schemas.microsoft.com/office/drawing/2014/main" id="{A2F27641-ECDA-470D-9C43-60FD529848A2}"/>
              </a:ext>
            </a:extLst>
          </p:cNvPr>
          <p:cNvSpPr/>
          <p:nvPr/>
        </p:nvSpPr>
        <p:spPr>
          <a:xfrm>
            <a:off x="2746254" y="1028163"/>
            <a:ext cx="3359950" cy="579407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u="sng" dirty="0">
                <a:solidFill>
                  <a:schemeClr val="tx1"/>
                </a:solidFill>
                <a:ea typeface="+mn-lt"/>
                <a:cs typeface="+mn-lt"/>
              </a:rPr>
              <a:t>Methods</a:t>
            </a:r>
            <a:endParaRPr lang="en-US" sz="1400">
              <a:solidFill>
                <a:schemeClr val="tx1"/>
              </a:solidFill>
              <a:ea typeface="+mn-lt"/>
              <a:cs typeface="+mn-lt"/>
            </a:endParaRPr>
          </a:p>
          <a:p>
            <a:pPr algn="ctr"/>
            <a:r>
              <a:rPr lang="en-US" sz="1200" dirty="0">
                <a:solidFill>
                  <a:schemeClr val="tx1"/>
                </a:solidFill>
                <a:cs typeface="Calibri"/>
              </a:rPr>
              <a:t>The number of auditory monitoring alarms was counted. The duration of an alarm was measured in seconds and was the time elapsed from the start and stop time. Start time was when the alarm initially began, and end time was when the alarm was recorded to have stopped on the download from the monitoring system. The ICU/SDU staff nurse perception of alarm fatigue was measured by the Healthcare Technology Foundation Clinical Alarms Survey </a:t>
            </a:r>
            <a:r>
              <a:rPr lang="en-US" sz="1200" dirty="0">
                <a:solidFill>
                  <a:schemeClr val="tx1"/>
                </a:solidFill>
                <a:ea typeface="+mn-lt"/>
                <a:cs typeface="+mn-lt"/>
              </a:rPr>
              <a:t>(Lewis, 2019</a:t>
            </a:r>
            <a:r>
              <a:rPr lang="en-US" sz="1200" dirty="0">
                <a:solidFill>
                  <a:schemeClr val="tx1"/>
                </a:solidFill>
                <a:cs typeface="Calibri"/>
              </a:rPr>
              <a:t>). Education was provided on proper lead placement see Fig A. Checklists were provided to ensure proper </a:t>
            </a:r>
            <a:r>
              <a:rPr lang="en-US" sz="1200">
                <a:solidFill>
                  <a:schemeClr val="tx1"/>
                </a:solidFill>
                <a:cs typeface="Calibri"/>
              </a:rPr>
              <a:t>use of CEASE see Fig B.</a:t>
            </a:r>
          </a:p>
          <a:p>
            <a:pPr algn="ctr"/>
            <a:endParaRPr lang="en-US" sz="1200" dirty="0">
              <a:solidFill>
                <a:schemeClr val="tx1"/>
              </a:solidFill>
              <a:cs typeface="Calibri"/>
            </a:endParaRPr>
          </a:p>
          <a:p>
            <a:pPr algn="ctr"/>
            <a:endParaRPr lang="en-US" sz="1200" dirty="0">
              <a:solidFill>
                <a:schemeClr val="tx1"/>
              </a:solidFill>
              <a:cs typeface="Calibri"/>
            </a:endParaRPr>
          </a:p>
        </p:txBody>
      </p:sp>
      <p:sp>
        <p:nvSpPr>
          <p:cNvPr id="19" name="Rectangle: Rounded Corners 18">
            <a:extLst>
              <a:ext uri="{FF2B5EF4-FFF2-40B4-BE49-F238E27FC236}">
                <a16:creationId xmlns:a16="http://schemas.microsoft.com/office/drawing/2014/main" id="{61DBDAC2-4D2B-4BAF-BB33-F62F56B7C5DD}"/>
              </a:ext>
            </a:extLst>
          </p:cNvPr>
          <p:cNvSpPr/>
          <p:nvPr/>
        </p:nvSpPr>
        <p:spPr>
          <a:xfrm>
            <a:off x="6109661" y="1027264"/>
            <a:ext cx="2947354" cy="270293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solidFill>
                  <a:schemeClr val="tx1"/>
                </a:solidFill>
                <a:ea typeface="+mn-lt"/>
                <a:cs typeface="+mn-lt"/>
              </a:rPr>
              <a:t>Nursing Implications</a:t>
            </a:r>
            <a:endParaRPr lang="en-US" sz="1400">
              <a:solidFill>
                <a:schemeClr val="tx1"/>
              </a:solidFill>
              <a:ea typeface="+mn-lt"/>
              <a:cs typeface="+mn-lt"/>
            </a:endParaRPr>
          </a:p>
          <a:p>
            <a:pPr algn="ctr"/>
            <a:r>
              <a:rPr lang="en-US" sz="1200" dirty="0">
                <a:solidFill>
                  <a:schemeClr val="tx1"/>
                </a:solidFill>
                <a:cs typeface="Calibri"/>
              </a:rPr>
              <a:t>Alarm fatigue is very real problem.  While monitoring is essential for patient care, when the monitors seem to alarm for absolutely no reason nursing staff tends to unintentionally ignore these alarms, thus ignoring patient needs. Accurate monitoring would improve alarm fatigue and would </a:t>
            </a:r>
            <a:r>
              <a:rPr lang="en-US" sz="1200">
                <a:solidFill>
                  <a:schemeClr val="tx1"/>
                </a:solidFill>
                <a:cs typeface="Calibri"/>
              </a:rPr>
              <a:t>improve patient outcomes.</a:t>
            </a:r>
            <a:endParaRPr lang="en-US" sz="1200" dirty="0">
              <a:solidFill>
                <a:schemeClr val="tx1"/>
              </a:solidFill>
            </a:endParaRPr>
          </a:p>
        </p:txBody>
      </p:sp>
      <p:sp>
        <p:nvSpPr>
          <p:cNvPr id="20" name="Rectangle: Rounded Corners 19">
            <a:extLst>
              <a:ext uri="{FF2B5EF4-FFF2-40B4-BE49-F238E27FC236}">
                <a16:creationId xmlns:a16="http://schemas.microsoft.com/office/drawing/2014/main" id="{97712A39-5F8D-475F-9B15-1023910A5085}"/>
              </a:ext>
            </a:extLst>
          </p:cNvPr>
          <p:cNvSpPr/>
          <p:nvPr/>
        </p:nvSpPr>
        <p:spPr>
          <a:xfrm>
            <a:off x="4058" y="5110304"/>
            <a:ext cx="2697268" cy="174323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a:solidFill>
                  <a:schemeClr val="tx1"/>
                </a:solidFill>
                <a:cs typeface="Calibri"/>
              </a:rPr>
              <a:t>Conceptual Framework</a:t>
            </a:r>
            <a:endParaRPr lang="en-US">
              <a:solidFill>
                <a:schemeClr val="tx1"/>
              </a:solidFill>
              <a:cs typeface="Calibri"/>
            </a:endParaRPr>
          </a:p>
          <a:p>
            <a:pPr algn="ctr"/>
            <a:r>
              <a:rPr lang="en-US" sz="1000" dirty="0">
                <a:solidFill>
                  <a:schemeClr val="tx1"/>
                </a:solidFill>
                <a:cs typeface="Calibri"/>
              </a:rPr>
              <a:t>Hildegard Peplau's theory states </a:t>
            </a:r>
            <a:r>
              <a:rPr lang="en-US" sz="1000" dirty="0">
                <a:solidFill>
                  <a:schemeClr val="tx1"/>
                </a:solidFill>
                <a:ea typeface="+mn-lt"/>
                <a:cs typeface="+mn-lt"/>
              </a:rPr>
              <a:t>“An interpersonal process of therapeutic interactions between an individual who is sick or in need of health services and a nurse especially educated to recognize, respond to </a:t>
            </a:r>
            <a:r>
              <a:rPr lang="en-US" sz="1000">
                <a:solidFill>
                  <a:schemeClr val="tx1"/>
                </a:solidFill>
                <a:ea typeface="+mn-lt"/>
                <a:cs typeface="+mn-lt"/>
              </a:rPr>
              <a:t>the need for help. ”  This helps nurses and </a:t>
            </a:r>
            <a:r>
              <a:rPr lang="en-US" sz="1000" dirty="0">
                <a:solidFill>
                  <a:schemeClr val="tx1"/>
                </a:solidFill>
                <a:ea typeface="+mn-lt"/>
                <a:cs typeface="+mn-lt"/>
              </a:rPr>
              <a:t>healthcare providers develop more therapeutic interventions in the clinical setting (Wayne, 2020). </a:t>
            </a:r>
            <a:endParaRPr lang="en-US" sz="1000" dirty="0">
              <a:solidFill>
                <a:schemeClr val="tx1"/>
              </a:solidFill>
              <a:cs typeface="Calibri"/>
            </a:endParaRPr>
          </a:p>
        </p:txBody>
      </p:sp>
      <p:sp>
        <p:nvSpPr>
          <p:cNvPr id="21" name="Rectangle: Rounded Corners 20">
            <a:extLst>
              <a:ext uri="{FF2B5EF4-FFF2-40B4-BE49-F238E27FC236}">
                <a16:creationId xmlns:a16="http://schemas.microsoft.com/office/drawing/2014/main" id="{2D963493-BC53-44E8-B0E7-8B3D77457A0E}"/>
              </a:ext>
            </a:extLst>
          </p:cNvPr>
          <p:cNvSpPr/>
          <p:nvPr/>
        </p:nvSpPr>
        <p:spPr>
          <a:xfrm>
            <a:off x="6097742" y="3760104"/>
            <a:ext cx="3007135" cy="305309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u="sng" dirty="0">
                <a:solidFill>
                  <a:schemeClr val="tx1"/>
                </a:solidFill>
                <a:ea typeface="+mn-lt"/>
                <a:cs typeface="+mn-lt"/>
              </a:rPr>
              <a:t>Results</a:t>
            </a:r>
            <a:endParaRPr lang="en-US" sz="1100">
              <a:solidFill>
                <a:schemeClr val="tx1"/>
              </a:solidFill>
              <a:ea typeface="+mn-lt"/>
              <a:cs typeface="+mn-lt"/>
            </a:endParaRPr>
          </a:p>
          <a:p>
            <a:pPr algn="ctr"/>
            <a:r>
              <a:rPr lang="en-US" sz="1200" dirty="0">
                <a:solidFill>
                  <a:schemeClr val="tx1"/>
                </a:solidFill>
                <a:cs typeface="Calibri"/>
              </a:rPr>
              <a:t>- Total number of auditory monitor alarms decreased 30.45% from 52,880 to 36,780.</a:t>
            </a:r>
            <a:endParaRPr lang="en-US" sz="1200">
              <a:solidFill>
                <a:schemeClr val="tx1"/>
              </a:solidFill>
              <a:ea typeface="+mn-lt"/>
              <a:cs typeface="+mn-lt"/>
            </a:endParaRPr>
          </a:p>
          <a:p>
            <a:pPr algn="ctr"/>
            <a:r>
              <a:rPr lang="en-US" sz="1200" dirty="0">
                <a:solidFill>
                  <a:schemeClr val="tx1"/>
                </a:solidFill>
                <a:cs typeface="Calibri"/>
              </a:rPr>
              <a:t>The number of Level 1 auditory monitor alarms decreased 7.7% from 14,131 to 13,040. The number of Level 2 auditory monitor alarms decreased 39.35% from 31,251 to 18,955. The number of Level 3 auditory monitor alarms decreased 36.18% from 7498 to 4785. Nurses perceived a significant decrease in </a:t>
            </a:r>
            <a:r>
              <a:rPr lang="en-US" sz="1200">
                <a:solidFill>
                  <a:schemeClr val="tx1"/>
                </a:solidFill>
                <a:cs typeface="Calibri"/>
              </a:rPr>
              <a:t>nuisance alarm occurrence </a:t>
            </a:r>
            <a:r>
              <a:rPr lang="en-US" sz="1200">
                <a:solidFill>
                  <a:schemeClr val="tx1"/>
                </a:solidFill>
                <a:ea typeface="+mn-lt"/>
                <a:cs typeface="+mn-lt"/>
              </a:rPr>
              <a:t>(Lewis, 2019</a:t>
            </a:r>
            <a:r>
              <a:rPr lang="en-US" sz="1200">
                <a:solidFill>
                  <a:schemeClr val="tx1"/>
                </a:solidFill>
                <a:cs typeface="Calibri"/>
              </a:rPr>
              <a:t>)</a:t>
            </a:r>
            <a:r>
              <a:rPr lang="en-US" sz="1200" dirty="0">
                <a:solidFill>
                  <a:schemeClr val="tx1"/>
                </a:solidFill>
                <a:cs typeface="Calibri"/>
              </a:rPr>
              <a:t>.</a:t>
            </a:r>
            <a:endParaRPr lang="en-US" sz="1200">
              <a:solidFill>
                <a:schemeClr val="tx1"/>
              </a:solidFill>
            </a:endParaRPr>
          </a:p>
        </p:txBody>
      </p:sp>
      <p:sp>
        <p:nvSpPr>
          <p:cNvPr id="22" name="Rectangle: Rounded Corners 21">
            <a:extLst>
              <a:ext uri="{FF2B5EF4-FFF2-40B4-BE49-F238E27FC236}">
                <a16:creationId xmlns:a16="http://schemas.microsoft.com/office/drawing/2014/main" id="{C19C54D4-6FFA-4293-B9C8-B696AB4385EC}"/>
              </a:ext>
            </a:extLst>
          </p:cNvPr>
          <p:cNvSpPr/>
          <p:nvPr/>
        </p:nvSpPr>
        <p:spPr>
          <a:xfrm>
            <a:off x="9059713" y="1027311"/>
            <a:ext cx="3129911" cy="57535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u="sng" dirty="0">
                <a:solidFill>
                  <a:schemeClr val="tx1"/>
                </a:solidFill>
                <a:ea typeface="+mn-lt"/>
                <a:cs typeface="+mn-lt"/>
              </a:rPr>
              <a:t>References</a:t>
            </a:r>
            <a:endParaRPr lang="en-US" sz="1050">
              <a:solidFill>
                <a:schemeClr val="tx1"/>
              </a:solidFill>
              <a:ea typeface="+mn-lt"/>
              <a:cs typeface="+mn-lt"/>
            </a:endParaRPr>
          </a:p>
          <a:p>
            <a:pPr algn="ctr"/>
            <a:r>
              <a:rPr lang="en-US" sz="1000" dirty="0">
                <a:solidFill>
                  <a:schemeClr val="tx1"/>
                </a:solidFill>
                <a:cs typeface="Calibri"/>
              </a:rPr>
              <a:t>Aysha, Z., &amp; Ahmed, S. (2019, August 01). The Effect of Implementing Clinical Alarm Nursing Intervention Program on Nurses' Knowledge, Practice and Patient Outcomes at Intensive Care </a:t>
            </a:r>
            <a:r>
              <a:rPr lang="en-US" sz="1000" err="1">
                <a:solidFill>
                  <a:schemeClr val="tx1"/>
                </a:solidFill>
                <a:cs typeface="Calibri"/>
              </a:rPr>
              <a:t>Unit.Retrieved</a:t>
            </a:r>
            <a:r>
              <a:rPr lang="en-US" sz="1000" dirty="0">
                <a:solidFill>
                  <a:schemeClr val="tx1"/>
                </a:solidFill>
                <a:cs typeface="Calibri"/>
              </a:rPr>
              <a:t> July 21, 2020, from </a:t>
            </a:r>
            <a:r>
              <a:rPr lang="en-US" sz="1000" dirty="0">
                <a:solidFill>
                  <a:schemeClr val="tx1"/>
                </a:solidFill>
                <a:cs typeface="Calibri"/>
                <a:hlinkClick r:id="rId4">
                  <a:extLst>
                    <a:ext uri="{A12FA001-AC4F-418D-AE19-62706E023703}">
                      <ahyp:hlinkClr xmlns:ahyp="http://schemas.microsoft.com/office/drawing/2018/hyperlinkcolor" val="tx"/>
                    </a:ext>
                  </a:extLst>
                </a:hlinkClick>
              </a:rPr>
              <a:t>http://www.sciepub.com/AJNR/abstract/10788</a:t>
            </a:r>
            <a:endParaRPr lang="en-US" sz="1000">
              <a:solidFill>
                <a:schemeClr val="tx1"/>
              </a:solidFill>
              <a:ea typeface="+mn-lt"/>
              <a:cs typeface="+mn-lt"/>
            </a:endParaRPr>
          </a:p>
          <a:p>
            <a:pPr indent="-78105" algn="ctr"/>
            <a:r>
              <a:rPr lang="en-US" sz="1000" dirty="0">
                <a:solidFill>
                  <a:schemeClr val="tx1"/>
                </a:solidFill>
                <a:cs typeface="Calibri"/>
              </a:rPr>
              <a:t>Cho, O., Kim, H., Lee, Y., &amp; Cho, I. (2016, January). Clinical Alarms in Intensive Care Units: Perceived Obstacles of Alarm Management and Alarm Fatigue in Nurses. Retrieved July 21, 2020, from</a:t>
            </a:r>
            <a:r>
              <a:rPr lang="en-US" sz="1000" dirty="0">
                <a:solidFill>
                  <a:schemeClr val="tx1"/>
                </a:solidFill>
                <a:cs typeface="Calibri"/>
                <a:hlinkClick r:id="rId5">
                  <a:extLst>
                    <a:ext uri="{A12FA001-AC4F-418D-AE19-62706E023703}">
                      <ahyp:hlinkClr xmlns:ahyp="http://schemas.microsoft.com/office/drawing/2018/hyperlinkcolor" val="tx"/>
                    </a:ext>
                  </a:extLst>
                </a:hlinkClick>
              </a:rPr>
              <a:t>https://www.ncbi.nlm.nih.gov/pmc/articles/PMC4756058/</a:t>
            </a:r>
            <a:endParaRPr lang="en-US" sz="1000">
              <a:solidFill>
                <a:schemeClr val="tx1"/>
              </a:solidFill>
              <a:ea typeface="+mn-lt"/>
              <a:cs typeface="+mn-lt"/>
            </a:endParaRPr>
          </a:p>
          <a:p>
            <a:pPr indent="-78105" algn="ctr"/>
            <a:r>
              <a:rPr lang="en-US" sz="1000" dirty="0">
                <a:solidFill>
                  <a:schemeClr val="tx1"/>
                </a:solidFill>
                <a:cs typeface="Calibri"/>
              </a:rPr>
              <a:t>Gaines, B. (2019, August 19). Alarm Fatigue is Way Too Real (and Scary) For Nurses. Retrieved July 18, 2020, from </a:t>
            </a:r>
            <a:r>
              <a:rPr lang="en-US" sz="1000" dirty="0">
                <a:solidFill>
                  <a:schemeClr val="tx1"/>
                </a:solidFill>
                <a:cs typeface="Calibri"/>
                <a:hlinkClick r:id="rId6">
                  <a:extLst>
                    <a:ext uri="{A12FA001-AC4F-418D-AE19-62706E023703}">
                      <ahyp:hlinkClr xmlns:ahyp="http://schemas.microsoft.com/office/drawing/2018/hyperlinkcolor" val="tx"/>
                    </a:ext>
                  </a:extLst>
                </a:hlinkClick>
              </a:rPr>
              <a:t>https://nurse.org/articles/alarm-fatigue-statistics-patient-safety/</a:t>
            </a:r>
            <a:endParaRPr lang="en-US" sz="1000">
              <a:solidFill>
                <a:schemeClr val="tx1"/>
              </a:solidFill>
              <a:ea typeface="+mn-lt"/>
              <a:cs typeface="+mn-lt"/>
            </a:endParaRPr>
          </a:p>
          <a:p>
            <a:pPr indent="-78105" algn="ctr"/>
            <a:r>
              <a:rPr lang="en-US" sz="1000" dirty="0">
                <a:solidFill>
                  <a:schemeClr val="tx1"/>
                </a:solidFill>
                <a:cs typeface="Calibri"/>
              </a:rPr>
              <a:t>Lewis, C. (2019). Research Outcomes of Implementing CEASE: An Innovative,... : Dimensions of Critical Care Nursing. Retrieved July 18, 2020, from </a:t>
            </a:r>
            <a:r>
              <a:rPr lang="en-US" sz="1000" dirty="0">
                <a:solidFill>
                  <a:schemeClr val="tx1"/>
                </a:solidFill>
                <a:cs typeface="Calibri"/>
                <a:hlinkClick r:id="rId7">
                  <a:extLst>
                    <a:ext uri="{A12FA001-AC4F-418D-AE19-62706E023703}">
                      <ahyp:hlinkClr xmlns:ahyp="http://schemas.microsoft.com/office/drawing/2018/hyperlinkcolor" val="tx"/>
                    </a:ext>
                  </a:extLst>
                </a:hlinkClick>
              </a:rPr>
              <a:t>https://journals.lww.com/dccnjournal/Fulltext/2019/05000/Research_Outcomes_Of_Implementin CEASE_An.9.aspx</a:t>
            </a:r>
            <a:endParaRPr lang="en-US" sz="1000">
              <a:solidFill>
                <a:schemeClr val="tx1"/>
              </a:solidFill>
              <a:ea typeface="+mn-lt"/>
              <a:cs typeface="+mn-lt"/>
            </a:endParaRPr>
          </a:p>
          <a:p>
            <a:pPr indent="-78105" algn="ctr"/>
            <a:r>
              <a:rPr lang="en-US" sz="1000" dirty="0">
                <a:solidFill>
                  <a:schemeClr val="tx1"/>
                </a:solidFill>
                <a:cs typeface="Calibri"/>
              </a:rPr>
              <a:t>R;, W. (2019, September 3). Alarm Fatigue: Using Alarm Data from a Patient Data Monitoring System on an Intensive Care Unit to Improve the Alarm Management. Retrieved July 21, 2020, from </a:t>
            </a:r>
            <a:r>
              <a:rPr lang="en-US" sz="1000" dirty="0">
                <a:solidFill>
                  <a:schemeClr val="tx1"/>
                </a:solidFill>
                <a:cs typeface="Calibri"/>
                <a:hlinkClick r:id="rId8">
                  <a:extLst>
                    <a:ext uri="{A12FA001-AC4F-418D-AE19-62706E023703}">
                      <ahyp:hlinkClr xmlns:ahyp="http://schemas.microsoft.com/office/drawing/2018/hyperlinkcolor" val="tx"/>
                    </a:ext>
                  </a:extLst>
                </a:hlinkClick>
              </a:rPr>
              <a:t>https://pubmed.ncbi.nlm.n</a:t>
            </a:r>
            <a:endParaRPr lang="en-US" sz="1000">
              <a:solidFill>
                <a:schemeClr val="tx1"/>
              </a:solidFill>
              <a:cs typeface="Calibri"/>
            </a:endParaRPr>
          </a:p>
          <a:p>
            <a:pPr algn="ctr"/>
            <a:r>
              <a:rPr lang="en-US" sz="1000">
                <a:solidFill>
                  <a:schemeClr val="tx1"/>
                </a:solidFill>
                <a:ea typeface="+mn-lt"/>
                <a:cs typeface="+mn-lt"/>
              </a:rPr>
              <a:t>Wayne, G. (2020, January 02). Nursing Theories and Theorists: An Ultimate Guide for Nurses. Retrieved July 20, 2020, from </a:t>
            </a:r>
            <a:r>
              <a:rPr lang="en-US" sz="1000" dirty="0">
                <a:solidFill>
                  <a:schemeClr val="tx1"/>
                </a:solidFill>
                <a:ea typeface="+mn-lt"/>
                <a:cs typeface="+mn-lt"/>
                <a:hlinkClick r:id="rId9">
                  <a:extLst>
                    <a:ext uri="{A12FA001-AC4F-418D-AE19-62706E023703}">
                      <ahyp:hlinkClr xmlns:ahyp="http://schemas.microsoft.com/office/drawing/2018/hyperlinkcolor" val="tx"/>
                    </a:ext>
                  </a:extLst>
                </a:hlinkClick>
              </a:rPr>
              <a:t>https://nurseslabs.com/nursing-theories/</a:t>
            </a:r>
            <a:endParaRPr lang="en-US" sz="1000">
              <a:solidFill>
                <a:schemeClr val="tx1"/>
              </a:solidFill>
            </a:endParaRPr>
          </a:p>
          <a:p>
            <a:pPr indent="-78105" algn="ctr"/>
            <a:endParaRPr lang="en-US" sz="1050" dirty="0">
              <a:solidFill>
                <a:schemeClr val="tx1"/>
              </a:solidFill>
              <a:cs typeface="Calibri"/>
            </a:endParaRPr>
          </a:p>
        </p:txBody>
      </p:sp>
      <p:pic>
        <p:nvPicPr>
          <p:cNvPr id="2" name="Picture 2" descr="A close up of a map&#10;&#10;Description automatically generated">
            <a:extLst>
              <a:ext uri="{FF2B5EF4-FFF2-40B4-BE49-F238E27FC236}">
                <a16:creationId xmlns:a16="http://schemas.microsoft.com/office/drawing/2014/main" id="{EFA488FB-6FAA-407A-B769-B20C403D1CA0}"/>
              </a:ext>
            </a:extLst>
          </p:cNvPr>
          <p:cNvPicPr>
            <a:picLocks noChangeAspect="1"/>
          </p:cNvPicPr>
          <p:nvPr/>
        </p:nvPicPr>
        <p:blipFill>
          <a:blip r:embed="rId10">
            <a:extLst>
              <a:ext uri="{837473B0-CC2E-450A-ABE3-18F120FF3D39}">
                <a1611:picAttrSrcUrl xmlns:a1611="http://schemas.microsoft.com/office/drawing/2016/11/main" r:id="rId11"/>
              </a:ext>
            </a:extLst>
          </a:blip>
          <a:stretch>
            <a:fillRect/>
          </a:stretch>
        </p:blipFill>
        <p:spPr>
          <a:xfrm>
            <a:off x="2779293" y="4168333"/>
            <a:ext cx="1610226" cy="1519203"/>
          </a:xfrm>
          <a:prstGeom prst="rect">
            <a:avLst/>
          </a:prstGeom>
        </p:spPr>
      </p:pic>
      <p:sp>
        <p:nvSpPr>
          <p:cNvPr id="3" name="TextBox 2">
            <a:extLst>
              <a:ext uri="{FF2B5EF4-FFF2-40B4-BE49-F238E27FC236}">
                <a16:creationId xmlns:a16="http://schemas.microsoft.com/office/drawing/2014/main" id="{3B538587-B0AE-4EA3-BD98-3030225BE415}"/>
              </a:ext>
            </a:extLst>
          </p:cNvPr>
          <p:cNvSpPr txBox="1"/>
          <p:nvPr/>
        </p:nvSpPr>
        <p:spPr>
          <a:xfrm>
            <a:off x="2739188" y="5676899"/>
            <a:ext cx="1850859" cy="297448"/>
          </a:xfrm>
          <a:prstGeom prst="rect">
            <a:avLst/>
          </a:prstGeom>
        </p:spPr>
        <p:txBody>
          <a:bodyPr anchor="t">
            <a:normAutofit fontScale="32500" lnSpcReduction="20000"/>
          </a:bodyPr>
          <a:lstStyle/>
          <a:p>
            <a:r>
              <a:rPr lang="en-US" dirty="0">
                <a:hlinkClick r:id="rId11">
                  <a:extLst>
                    <a:ext uri="{A12FA001-AC4F-418D-AE19-62706E023703}">
                      <ahyp:hlinkClr xmlns:ahyp="http://schemas.microsoft.com/office/drawing/2018/hyperlinkcolor" val="tx"/>
                    </a:ext>
                  </a:extLst>
                </a:hlinkClick>
              </a:rPr>
              <a:t>This Photo</a:t>
            </a:r>
            <a:r>
              <a:rPr lang="en-US"/>
              <a:t> by Unknown author is licensed under </a:t>
            </a:r>
            <a:r>
              <a:rPr lang="en-US" dirty="0">
                <a:hlinkClick r:id="rId12">
                  <a:extLst>
                    <a:ext uri="{A12FA001-AC4F-418D-AE19-62706E023703}">
                      <ahyp:hlinkClr xmlns:ahyp="http://schemas.microsoft.com/office/drawing/2018/hyperlinkcolor" val="tx"/>
                    </a:ext>
                  </a:extLst>
                </a:hlinkClick>
              </a:rPr>
              <a:t>CC BY-SA-NC</a:t>
            </a:r>
            <a:r>
              <a:rPr lang="en-US"/>
              <a:t>. CEASE electrode placement. </a:t>
            </a:r>
          </a:p>
        </p:txBody>
      </p:sp>
      <p:pic>
        <p:nvPicPr>
          <p:cNvPr id="9" name="Picture 9" descr="A screenshot of a social media post&#10;&#10;Description automatically generated">
            <a:extLst>
              <a:ext uri="{FF2B5EF4-FFF2-40B4-BE49-F238E27FC236}">
                <a16:creationId xmlns:a16="http://schemas.microsoft.com/office/drawing/2014/main" id="{D5FE47A9-22D8-43FE-AFC2-A7B5475F147C}"/>
              </a:ext>
            </a:extLst>
          </p:cNvPr>
          <p:cNvPicPr>
            <a:picLocks noChangeAspect="1"/>
          </p:cNvPicPr>
          <p:nvPr/>
        </p:nvPicPr>
        <p:blipFill>
          <a:blip r:embed="rId13"/>
          <a:stretch>
            <a:fillRect/>
          </a:stretch>
        </p:blipFill>
        <p:spPr>
          <a:xfrm>
            <a:off x="4433636" y="4437924"/>
            <a:ext cx="1540043" cy="2163125"/>
          </a:xfrm>
          <a:prstGeom prst="rect">
            <a:avLst/>
          </a:prstGeom>
        </p:spPr>
      </p:pic>
      <p:sp>
        <p:nvSpPr>
          <p:cNvPr id="10" name="TextBox 9">
            <a:extLst>
              <a:ext uri="{FF2B5EF4-FFF2-40B4-BE49-F238E27FC236}">
                <a16:creationId xmlns:a16="http://schemas.microsoft.com/office/drawing/2014/main" id="{A592054D-8A8C-4A92-8EB0-11D4B645F8E8}"/>
              </a:ext>
            </a:extLst>
          </p:cNvPr>
          <p:cNvSpPr txBox="1"/>
          <p:nvPr/>
        </p:nvSpPr>
        <p:spPr>
          <a:xfrm>
            <a:off x="2779293" y="4002506"/>
            <a:ext cx="1720517"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cs typeface="Calibri"/>
              </a:rPr>
              <a:t>Fig A.</a:t>
            </a:r>
            <a:endParaRPr lang="en-US" sz="800" dirty="0">
              <a:cs typeface="Calibri"/>
            </a:endParaRPr>
          </a:p>
        </p:txBody>
      </p:sp>
      <p:sp>
        <p:nvSpPr>
          <p:cNvPr id="12" name="TextBox 11">
            <a:extLst>
              <a:ext uri="{FF2B5EF4-FFF2-40B4-BE49-F238E27FC236}">
                <a16:creationId xmlns:a16="http://schemas.microsoft.com/office/drawing/2014/main" id="{3C302E9D-2FAE-4019-95AA-72E16A511805}"/>
              </a:ext>
            </a:extLst>
          </p:cNvPr>
          <p:cNvSpPr txBox="1"/>
          <p:nvPr/>
        </p:nvSpPr>
        <p:spPr>
          <a:xfrm>
            <a:off x="4396037" y="4275722"/>
            <a:ext cx="1229227"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cs typeface="Calibri"/>
              </a:rPr>
              <a:t>Fig B</a:t>
            </a:r>
            <a:endParaRPr lang="en-US" sz="800" dirty="0">
              <a:cs typeface="Calibri"/>
            </a:endParaRPr>
          </a:p>
        </p:txBody>
      </p:sp>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1157</cp:revision>
  <dcterms:created xsi:type="dcterms:W3CDTF">2020-07-21T11:54:27Z</dcterms:created>
  <dcterms:modified xsi:type="dcterms:W3CDTF">2020-07-22T21:49:41Z</dcterms:modified>
</cp:coreProperties>
</file>